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46"/>
  </p:notesMasterIdLst>
  <p:handoutMasterIdLst>
    <p:handoutMasterId r:id="rId47"/>
  </p:handoutMasterIdLst>
  <p:sldIdLst>
    <p:sldId id="1777" r:id="rId2"/>
    <p:sldId id="1845" r:id="rId3"/>
    <p:sldId id="1853" r:id="rId4"/>
    <p:sldId id="1848" r:id="rId5"/>
    <p:sldId id="1849" r:id="rId6"/>
    <p:sldId id="1851" r:id="rId7"/>
    <p:sldId id="1850" r:id="rId8"/>
    <p:sldId id="1854" r:id="rId9"/>
    <p:sldId id="1855" r:id="rId10"/>
    <p:sldId id="1856" r:id="rId11"/>
    <p:sldId id="1857" r:id="rId12"/>
    <p:sldId id="1858" r:id="rId13"/>
    <p:sldId id="1859" r:id="rId14"/>
    <p:sldId id="1860" r:id="rId15"/>
    <p:sldId id="1861" r:id="rId16"/>
    <p:sldId id="1862" r:id="rId17"/>
    <p:sldId id="1863" r:id="rId18"/>
    <p:sldId id="1865" r:id="rId19"/>
    <p:sldId id="1864" r:id="rId20"/>
    <p:sldId id="1866" r:id="rId21"/>
    <p:sldId id="1867" r:id="rId22"/>
    <p:sldId id="1887" r:id="rId23"/>
    <p:sldId id="1890" r:id="rId24"/>
    <p:sldId id="1891" r:id="rId25"/>
    <p:sldId id="1892" r:id="rId26"/>
    <p:sldId id="1889" r:id="rId27"/>
    <p:sldId id="1870" r:id="rId28"/>
    <p:sldId id="1871" r:id="rId29"/>
    <p:sldId id="1893" r:id="rId30"/>
    <p:sldId id="1873" r:id="rId31"/>
    <p:sldId id="1894" r:id="rId32"/>
    <p:sldId id="1874" r:id="rId33"/>
    <p:sldId id="1875" r:id="rId34"/>
    <p:sldId id="1876" r:id="rId35"/>
    <p:sldId id="1877" r:id="rId36"/>
    <p:sldId id="1878" r:id="rId37"/>
    <p:sldId id="1879" r:id="rId38"/>
    <p:sldId id="1880" r:id="rId39"/>
    <p:sldId id="1881" r:id="rId40"/>
    <p:sldId id="1882" r:id="rId41"/>
    <p:sldId id="1883" r:id="rId42"/>
    <p:sldId id="1884" r:id="rId43"/>
    <p:sldId id="1885" r:id="rId44"/>
    <p:sldId id="1886" r:id="rId45"/>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C95ECB"/>
    <a:srgbClr val="333399"/>
    <a:srgbClr val="0000FF"/>
    <a:srgbClr val="FF0066"/>
    <a:srgbClr val="008000"/>
    <a:srgbClr val="D60093"/>
    <a:srgbClr val="33CC33"/>
    <a:srgbClr val="FF0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72" autoAdjust="0"/>
    <p:restoredTop sz="75374" autoAdjust="0"/>
  </p:normalViewPr>
  <p:slideViewPr>
    <p:cSldViewPr>
      <p:cViewPr varScale="1">
        <p:scale>
          <a:sx n="95" d="100"/>
          <a:sy n="95" d="100"/>
        </p:scale>
        <p:origin x="2960" y="176"/>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1/20/20</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1.png>
</file>

<file path=ppt/media/image12.png>
</file>

<file path=ppt/media/image13.png>
</file>

<file path=ppt/media/image14.png>
</file>

<file path=ppt/media/image15.png>
</file>

<file path=ppt/media/image16.png>
</file>

<file path=ppt/media/image16.tiff>
</file>

<file path=ppt/media/image17.png>
</file>

<file path=ppt/media/image17.tiff>
</file>

<file path=ppt/media/image18.png>
</file>

<file path=ppt/media/image19.png>
</file>

<file path=ppt/media/image2.tiff>
</file>

<file path=ppt/media/image20.png>
</file>

<file path=ppt/media/image21.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1/20/20</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We’ll introduce networks with cycles, called </a:t>
            </a:r>
            <a:r>
              <a:rPr lang="en-US" sz="1200" b="1" kern="1200" dirty="0">
                <a:solidFill>
                  <a:schemeClr val="tx1"/>
                </a:solidFill>
                <a:effectLst/>
                <a:latin typeface="+mn-lt"/>
                <a:ea typeface="+mn-ea"/>
                <a:cs typeface="+mn-cs"/>
              </a:rPr>
              <a:t>recurrent neural networks</a:t>
            </a:r>
            <a:r>
              <a:rPr lang="en-US" sz="1200" b="0" kern="1200" dirty="0">
                <a:solidFill>
                  <a:schemeClr val="tx1"/>
                </a:solidFill>
                <a:effectLst/>
                <a:latin typeface="+mn-lt"/>
                <a:ea typeface="+mn-ea"/>
                <a:cs typeface="+mn-cs"/>
              </a:rPr>
              <a:t> Later.</a:t>
            </a:r>
            <a:r>
              <a:rPr lang="en-US" sz="1200" b="1" kern="1200" dirty="0">
                <a:solidFill>
                  <a:schemeClr val="tx1"/>
                </a:solidFill>
                <a:effectLst/>
                <a:latin typeface="+mn-lt"/>
                <a:ea typeface="+mn-ea"/>
                <a:cs typeface="+mn-cs"/>
              </a:rPr>
              <a:t> </a:t>
            </a:r>
            <a:r>
              <a:rPr lang="en-US" sz="1200" b="1"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historical reasons multilayer networks, especially feedforward networks, are sometimes called </a:t>
            </a:r>
            <a:r>
              <a:rPr lang="en-US" sz="1200" b="0" kern="1200" dirty="0">
                <a:solidFill>
                  <a:schemeClr val="tx1"/>
                </a:solidFill>
                <a:effectLst/>
                <a:latin typeface="+mn-lt"/>
                <a:ea typeface="+mn-ea"/>
                <a:cs typeface="+mn-cs"/>
              </a:rPr>
              <a:t>multi-layer </a:t>
            </a:r>
            <a:r>
              <a:rPr lang="en-US" sz="1200" b="0" kern="1200" dirty="0" err="1">
                <a:solidFill>
                  <a:schemeClr val="tx1"/>
                </a:solidFill>
                <a:effectLst/>
                <a:latin typeface="+mn-lt"/>
                <a:ea typeface="+mn-ea"/>
                <a:cs typeface="+mn-cs"/>
              </a:rPr>
              <a:t>perceptrons</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MLP</a:t>
            </a:r>
            <a:r>
              <a:rPr lang="en-US" sz="1200" kern="1200" dirty="0">
                <a:solidFill>
                  <a:schemeClr val="tx1"/>
                </a:solidFill>
                <a:effectLst/>
                <a:latin typeface="+mn-lt"/>
                <a:ea typeface="+mn-ea"/>
                <a:cs typeface="+mn-cs"/>
              </a:rPr>
              <a:t>s); this is a technical misnomer, since the units in modern multilayer networks aren’t </a:t>
            </a:r>
            <a:r>
              <a:rPr lang="en-US" sz="1200" kern="1200" dirty="0" err="1">
                <a:solidFill>
                  <a:schemeClr val="tx1"/>
                </a:solidFill>
                <a:effectLst/>
                <a:latin typeface="+mn-lt"/>
                <a:ea typeface="+mn-ea"/>
                <a:cs typeface="+mn-cs"/>
              </a:rPr>
              <a:t>perceptrons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perceptrons</a:t>
            </a:r>
            <a:r>
              <a:rPr lang="en-US" sz="1200" kern="1200" dirty="0">
                <a:solidFill>
                  <a:schemeClr val="tx1"/>
                </a:solidFill>
                <a:effectLst/>
                <a:latin typeface="+mn-lt"/>
                <a:ea typeface="+mn-ea"/>
                <a:cs typeface="+mn-cs"/>
              </a:rPr>
              <a:t> are purely linear, but modern networks are made up of units with non-</a:t>
            </a:r>
            <a:r>
              <a:rPr lang="en-US" sz="1200" kern="1200" dirty="0" err="1">
                <a:solidFill>
                  <a:schemeClr val="tx1"/>
                </a:solidFill>
                <a:effectLst/>
                <a:latin typeface="+mn-lt"/>
                <a:ea typeface="+mn-ea"/>
                <a:cs typeface="+mn-cs"/>
              </a:rPr>
              <a:t>linearities</a:t>
            </a:r>
            <a:r>
              <a:rPr lang="en-US" sz="1200" kern="1200" dirty="0">
                <a:solidFill>
                  <a:schemeClr val="tx1"/>
                </a:solidFill>
                <a:effectLst/>
                <a:latin typeface="+mn-lt"/>
                <a:ea typeface="+mn-ea"/>
                <a:cs typeface="+mn-cs"/>
              </a:rPr>
              <a:t> like </a:t>
            </a:r>
            <a:r>
              <a:rPr lang="en-US" sz="1200" kern="1200" dirty="0" err="1">
                <a:solidFill>
                  <a:schemeClr val="tx1"/>
                </a:solidFill>
                <a:effectLst/>
                <a:latin typeface="+mn-lt"/>
                <a:ea typeface="+mn-ea"/>
                <a:cs typeface="+mn-cs"/>
              </a:rPr>
              <a:t>sigmoids</a:t>
            </a:r>
            <a:r>
              <a:rPr lang="en-US" sz="1200" kern="1200" dirty="0">
                <a:solidFill>
                  <a:schemeClr val="tx1"/>
                </a:solidFill>
                <a:effectLst/>
                <a:latin typeface="+mn-lt"/>
                <a:ea typeface="+mn-ea"/>
                <a:cs typeface="+mn-cs"/>
              </a:rPr>
              <a:t>), but at some point the name stuck.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core of the neural network is the </a:t>
            </a:r>
            <a:r>
              <a:rPr lang="en-US" sz="1200" b="0" kern="1200" dirty="0">
                <a:solidFill>
                  <a:schemeClr val="tx1"/>
                </a:solidFill>
                <a:effectLst/>
                <a:latin typeface="+mn-lt"/>
                <a:ea typeface="+mn-ea"/>
                <a:cs typeface="+mn-cs"/>
              </a:rPr>
              <a:t>hidden layer </a:t>
            </a:r>
            <a:r>
              <a:rPr lang="en-US" sz="1200" kern="1200" dirty="0">
                <a:solidFill>
                  <a:schemeClr val="tx1"/>
                </a:solidFill>
                <a:effectLst/>
                <a:latin typeface="+mn-lt"/>
                <a:ea typeface="+mn-ea"/>
                <a:cs typeface="+mn-cs"/>
              </a:rPr>
              <a:t>formed of </a:t>
            </a:r>
            <a:r>
              <a:rPr lang="en-US" sz="1200" b="1" kern="1200" dirty="0">
                <a:solidFill>
                  <a:schemeClr val="tx1"/>
                </a:solidFill>
                <a:effectLst/>
                <a:latin typeface="+mn-lt"/>
                <a:ea typeface="+mn-ea"/>
                <a:cs typeface="+mn-cs"/>
              </a:rPr>
              <a:t>hidden units</a:t>
            </a:r>
            <a:r>
              <a:rPr lang="en-US" sz="1200" kern="1200" dirty="0">
                <a:solidFill>
                  <a:schemeClr val="tx1"/>
                </a:solidFill>
                <a:effectLst/>
                <a:latin typeface="+mn-lt"/>
                <a:ea typeface="+mn-ea"/>
                <a:cs typeface="+mn-cs"/>
              </a:rPr>
              <a:t>, each of which is a neural unit, taking a weighted sum of its inputs and then applying a non-linearity. In the standard architecture, each layer is </a:t>
            </a:r>
            <a:r>
              <a:rPr lang="en-US" sz="1200" b="0" kern="1200" dirty="0">
                <a:solidFill>
                  <a:schemeClr val="tx1"/>
                </a:solidFill>
                <a:effectLst/>
                <a:latin typeface="+mn-lt"/>
                <a:ea typeface="+mn-ea"/>
                <a:cs typeface="+mn-cs"/>
              </a:rPr>
              <a:t>fully-connected</a:t>
            </a:r>
            <a:r>
              <a:rPr lang="en-US" sz="1200" kern="1200" dirty="0">
                <a:solidFill>
                  <a:schemeClr val="tx1"/>
                </a:solidFill>
                <a:effectLst/>
                <a:latin typeface="+mn-lt"/>
                <a:ea typeface="+mn-ea"/>
                <a:cs typeface="+mn-cs"/>
              </a:rPr>
              <a:t>, meaning that each unit in each layer takes as input the outputs from all the units in the previous layer, and there is a link between every pair of units from two adjacent layers. Thus each hidden unit sums over all the input units.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1442798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now represent this as a graph, with nodes for each operation, and directed edges showing the outputs from each operation as the inputs to the next,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simplest use of computation graphs is to compute the value of the function with some given inputs. For inputs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 3, </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 1,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−2, and we’ve shown the result of the </a:t>
            </a:r>
            <a:r>
              <a:rPr lang="en-US" sz="1200" b="0" kern="1200" dirty="0">
                <a:solidFill>
                  <a:schemeClr val="tx1"/>
                </a:solidFill>
                <a:effectLst/>
                <a:latin typeface="+mn-lt"/>
                <a:ea typeface="+mn-ea"/>
                <a:cs typeface="+mn-cs"/>
              </a:rPr>
              <a:t>forward pass </a:t>
            </a:r>
            <a:r>
              <a:rPr lang="en-US" sz="1200" kern="1200" dirty="0">
                <a:solidFill>
                  <a:schemeClr val="tx1"/>
                </a:solidFill>
                <a:effectLst/>
                <a:latin typeface="+mn-lt"/>
                <a:ea typeface="+mn-ea"/>
                <a:cs typeface="+mn-cs"/>
              </a:rPr>
              <a:t>to compute the result </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(3, 1, −2) = 10. In the forward pass of a computation graph, we apply each operation left to right, passing the outputs of each computation as the input to the next node.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1398644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importance of the computation graph comes from the </a:t>
            </a:r>
            <a:r>
              <a:rPr lang="en-US" sz="1200" b="0" kern="1200" dirty="0">
                <a:solidFill>
                  <a:schemeClr val="tx1"/>
                </a:solidFill>
                <a:effectLst/>
                <a:latin typeface="+mn-lt"/>
                <a:ea typeface="+mn-ea"/>
                <a:cs typeface="+mn-cs"/>
              </a:rPr>
              <a:t>backward pass</a:t>
            </a:r>
            <a:r>
              <a:rPr lang="en-US" sz="1200" kern="1200" dirty="0">
                <a:solidFill>
                  <a:schemeClr val="tx1"/>
                </a:solidFill>
                <a:effectLst/>
                <a:latin typeface="+mn-lt"/>
                <a:ea typeface="+mn-ea"/>
                <a:cs typeface="+mn-cs"/>
              </a:rPr>
              <a:t>, which is used to compute the derivatives that we’ll need for the weight update. In this example our goal is to compute the derivative of the output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with respect to each of the input variables, i.e., </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L</a:t>
            </a:r>
            <a:r>
              <a:rPr lang="en-US" sz="1200" i="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a </a:t>
            </a:r>
            <a:br>
              <a:rPr lang="en-US" sz="1200" i="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L</a:t>
            </a:r>
            <a:r>
              <a:rPr lang="en-US" sz="1200" i="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 and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L</a:t>
            </a:r>
            <a:r>
              <a:rPr lang="en-US" sz="1200" i="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derivative ∂</a:t>
            </a:r>
            <a:r>
              <a:rPr lang="en-US" sz="1200" i="1" kern="1200" dirty="0">
                <a:solidFill>
                  <a:schemeClr val="tx1"/>
                </a:solidFill>
                <a:effectLst/>
                <a:latin typeface="+mn-lt"/>
                <a:ea typeface="+mn-ea"/>
                <a:cs typeface="+mn-cs"/>
              </a:rPr>
              <a:t>L</a:t>
            </a:r>
            <a:r>
              <a:rPr lang="en-US" sz="1200" i="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 tells us how much a small change in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affects </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389717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Suppose we are computing the derivative of a composite function </a:t>
            </a:r>
            <a:r>
              <a:rPr lang="en-US" sz="1200" i="1" kern="1200" dirty="0">
                <a:solidFill>
                  <a:schemeClr val="tx1"/>
                </a:solidFill>
                <a:effectLst/>
                <a:latin typeface="+mn-lt"/>
                <a:ea typeface="+mn-ea"/>
                <a:cs typeface="+mn-cs"/>
              </a:rPr>
              <a:t>f </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u</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The derivative of </a:t>
            </a:r>
            <a:r>
              <a:rPr lang="en-US" sz="1200" i="1" kern="1200" dirty="0">
                <a:solidFill>
                  <a:schemeClr val="tx1"/>
                </a:solidFill>
                <a:effectLst/>
                <a:latin typeface="+mn-lt"/>
                <a:ea typeface="+mn-ea"/>
                <a:cs typeface="+mn-cs"/>
              </a:rPr>
              <a:t>f </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is the derivative of </a:t>
            </a:r>
            <a:r>
              <a:rPr lang="en-US" sz="1200" i="1" kern="1200" dirty="0">
                <a:solidFill>
                  <a:schemeClr val="tx1"/>
                </a:solidFill>
                <a:effectLst/>
                <a:latin typeface="+mn-lt"/>
                <a:ea typeface="+mn-ea"/>
                <a:cs typeface="+mn-cs"/>
              </a:rPr>
              <a:t>u</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with respect to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times the derivative of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with respect to </a:t>
            </a:r>
            <a:r>
              <a:rPr lang="en-US" sz="1200" i="1" kern="1200" dirty="0">
                <a:solidFill>
                  <a:schemeClr val="tx1"/>
                </a:solidFill>
                <a:effectLst/>
                <a:latin typeface="+mn-lt"/>
                <a:ea typeface="+mn-ea"/>
                <a:cs typeface="+mn-cs"/>
              </a:rPr>
              <a:t>x.</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11676621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now compute the 3 derivatives we need. Since in the computation graph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ce</a:t>
            </a:r>
            <a:r>
              <a:rPr lang="en-US" sz="1200" kern="1200" dirty="0">
                <a:solidFill>
                  <a:schemeClr val="tx1"/>
                </a:solidFill>
                <a:effectLst/>
                <a:latin typeface="+mn-lt"/>
                <a:ea typeface="+mn-ea"/>
                <a:cs typeface="+mn-cs"/>
              </a:rPr>
              <a:t>, we can directly compute the derivative ∂</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the other two, we’ll need to use the chain rule.</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thus requires five intermediate derivatives.</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derivative of a sum is the sum of the derivatives.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17</a:t>
            </a:fld>
            <a:endParaRPr lang="en-US"/>
          </a:p>
        </p:txBody>
      </p:sp>
    </p:spTree>
    <p:extLst>
      <p:ext uri="{BB962C8B-B14F-4D97-AF65-F5344CB8AC3E}">
        <p14:creationId xmlns:p14="http://schemas.microsoft.com/office/powerpoint/2010/main" val="12662051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now compute the 3 derivatives we need. Since in the computation graph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ce</a:t>
            </a:r>
            <a:r>
              <a:rPr lang="en-US" sz="1200" kern="1200" dirty="0">
                <a:solidFill>
                  <a:schemeClr val="tx1"/>
                </a:solidFill>
                <a:effectLst/>
                <a:latin typeface="+mn-lt"/>
                <a:ea typeface="+mn-ea"/>
                <a:cs typeface="+mn-cs"/>
              </a:rPr>
              <a:t>, we can directly compute the derivative ∂</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the other two, we’ll need to use the chain rule.</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thus requires five intermediate derivatives.</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derivative of a sum is the sum of the derivatives.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1995056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now compute the 3 derivatives we need. Since in the computation graph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ce</a:t>
            </a:r>
            <a:r>
              <a:rPr lang="en-US" sz="1200" kern="1200" dirty="0">
                <a:solidFill>
                  <a:schemeClr val="tx1"/>
                </a:solidFill>
                <a:effectLst/>
                <a:latin typeface="+mn-lt"/>
                <a:ea typeface="+mn-ea"/>
                <a:cs typeface="+mn-cs"/>
              </a:rPr>
              <a:t>, we can directly compute the derivative ∂</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the other two, we’ll need to use the chain rule.</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thus requires five intermediate derivatives.</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derivative of a sum is the sum of the derivatives.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19</a:t>
            </a:fld>
            <a:endParaRPr lang="en-US"/>
          </a:p>
        </p:txBody>
      </p:sp>
    </p:spTree>
    <p:extLst>
      <p:ext uri="{BB962C8B-B14F-4D97-AF65-F5344CB8AC3E}">
        <p14:creationId xmlns:p14="http://schemas.microsoft.com/office/powerpoint/2010/main" val="6858800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backward pass, we compute each of these partials along each edge of the graph </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right to left, multiplying the necessary partials to result in the final derivative </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 need. Thus we begin by annotating the final node with ∂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1. Moving to the ∂</a:t>
            </a:r>
            <a:r>
              <a:rPr lang="en-US" sz="1200" i="1" kern="1200" dirty="0">
                <a:solidFill>
                  <a:schemeClr val="tx1"/>
                </a:solidFill>
                <a:effectLst/>
                <a:latin typeface="+mn-lt"/>
                <a:ea typeface="+mn-ea"/>
                <a:cs typeface="+mn-cs"/>
              </a:rPr>
              <a:t>L </a:t>
            </a:r>
            <a:r>
              <a:rPr lang="en-US" sz="1200" i="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left, we then compute ∂ </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and ∂ </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e  </a:t>
            </a:r>
            <a:r>
              <a:rPr lang="en-US" sz="1200" kern="1200" dirty="0">
                <a:solidFill>
                  <a:schemeClr val="tx1"/>
                </a:solidFill>
                <a:effectLst/>
                <a:latin typeface="+mn-lt"/>
                <a:ea typeface="+mn-ea"/>
                <a:cs typeface="+mn-cs"/>
              </a:rPr>
              <a:t>, and so on, until we have annotated the graph all</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way to the input variables.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The forward pass conveniently already will have computed the values of the forward intermediate variables we need (like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e</a:t>
            </a:r>
            <a:r>
              <a:rPr lang="en-US" sz="1200" kern="1200" dirty="0">
                <a:solidFill>
                  <a:schemeClr val="tx1"/>
                </a:solidFill>
                <a:effectLst/>
                <a:latin typeface="+mn-lt"/>
                <a:ea typeface="+mn-ea"/>
                <a:cs typeface="+mn-cs"/>
              </a:rPr>
              <a:t>) to compute these derivatives. In</a:t>
            </a:r>
            <a:r>
              <a:rPr lang="en-US" sz="1200" kern="1200" baseline="0" dirty="0">
                <a:solidFill>
                  <a:schemeClr val="tx1"/>
                </a:solidFill>
                <a:effectLst/>
                <a:latin typeface="+mn-lt"/>
                <a:ea typeface="+mn-ea"/>
                <a:cs typeface="+mn-cs"/>
              </a:rPr>
              <a:t> this figure, </a:t>
            </a:r>
            <a:r>
              <a:rPr lang="en-US" sz="1200" kern="1200" dirty="0">
                <a:solidFill>
                  <a:schemeClr val="tx1"/>
                </a:solidFill>
                <a:effectLst/>
                <a:latin typeface="+mn-lt"/>
                <a:ea typeface="+mn-ea"/>
                <a:cs typeface="+mn-cs"/>
              </a:rPr>
              <a:t>At each node we need to compute the local partial derivative with respect to the parent, multiply it by the partial derivative that is being passed down from the parent, and then pass it to the child.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1041277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t>
            </a:r>
            <a:r>
              <a:rPr lang="en-US" sz="1200" kern="1200" dirty="0">
                <a:solidFill>
                  <a:schemeClr val="tx1"/>
                </a:solidFill>
                <a:effectLst/>
                <a:latin typeface="+mn-lt"/>
                <a:ea typeface="+mn-ea"/>
                <a:cs typeface="+mn-cs"/>
              </a:rPr>
              <a:t>shows a sample computation graph for a 2-layer neural network with layers</a:t>
            </a:r>
            <a:r>
              <a:rPr lang="en-US" sz="1200" kern="1200" baseline="0" dirty="0">
                <a:solidFill>
                  <a:schemeClr val="tx1"/>
                </a:solidFill>
                <a:effectLst/>
                <a:latin typeface="+mn-lt"/>
                <a:ea typeface="+mn-ea"/>
                <a:cs typeface="+mn-cs"/>
              </a:rPr>
              <a:t> of size</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0 = 2,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1 = 2, and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2 = 1. </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Assuming binary classification and hence using a sigmoid </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output unit for simplicity. The function that the computation graph is computing is: given</a:t>
            </a:r>
            <a:r>
              <a:rPr lang="en-US" sz="1200" kern="1200" baseline="0" dirty="0">
                <a:solidFill>
                  <a:schemeClr val="tx1"/>
                </a:solidFill>
                <a:effectLst/>
                <a:latin typeface="+mn-lt"/>
                <a:ea typeface="+mn-ea"/>
                <a:cs typeface="+mn-cs"/>
              </a:rPr>
              <a:t> by these equations in the lower right.  </a:t>
            </a:r>
          </a:p>
          <a:p>
            <a:endParaRPr lang="en-US" sz="120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weights that need updating (those for which we need to know the partial derivative of the loss function) are shown in orange. In order to do the backward pass, we’ll need to know the derivatives of all the functions in the graph. The derivative of the sigmoid </a:t>
            </a:r>
            <a:r>
              <a:rPr lang="en-US" sz="1200" kern="1200" dirty="0" err="1">
                <a:solidFill>
                  <a:schemeClr val="tx1"/>
                </a:solidFill>
                <a:effectLst/>
                <a:latin typeface="+mn-lt"/>
                <a:ea typeface="+mn-ea"/>
                <a:cs typeface="+mn-cs"/>
              </a:rPr>
              <a:t>σ</a:t>
            </a:r>
            <a:r>
              <a:rPr lang="en-US" sz="1200" kern="1200" dirty="0">
                <a:solidFill>
                  <a:schemeClr val="tx1"/>
                </a:solidFill>
                <a:effectLst/>
                <a:latin typeface="+mn-lt"/>
                <a:ea typeface="+mn-ea"/>
                <a:cs typeface="+mn-cs"/>
              </a:rPr>
              <a:t> : </a:t>
            </a:r>
          </a:p>
          <a:p>
            <a:pPr marL="0" marR="0" indent="0" algn="l" defTabSz="914400" rtl="0" eaLnBrk="1" fontAlgn="auto" latinLnBrk="0" hangingPunct="1">
              <a:lnSpc>
                <a:spcPct val="100000"/>
              </a:lnSpc>
              <a:spcBef>
                <a:spcPts val="0"/>
              </a:spcBef>
              <a:spcAft>
                <a:spcPts val="0"/>
              </a:spcAft>
              <a:buClrTx/>
              <a:buSzTx/>
              <a:buFontTx/>
              <a:buNone/>
              <a:tabLst/>
              <a:defRPr/>
            </a:pPr>
            <a:r>
              <a:rPr lang="is-IS" sz="1200" i="1" kern="1200" dirty="0">
                <a:solidFill>
                  <a:schemeClr val="tx1"/>
                </a:solidFill>
                <a:effectLst/>
                <a:latin typeface="+mn-lt"/>
                <a:ea typeface="+mn-ea"/>
                <a:cs typeface="+mn-cs"/>
              </a:rPr>
              <a:t>d</a:t>
            </a:r>
            <a:r>
              <a:rPr lang="is-IS" sz="1200" kern="1200" dirty="0">
                <a:solidFill>
                  <a:schemeClr val="tx1"/>
                </a:solidFill>
                <a:effectLst/>
                <a:latin typeface="+mn-lt"/>
                <a:ea typeface="+mn-ea"/>
                <a:cs typeface="+mn-cs"/>
              </a:rPr>
              <a:t>σ(</a:t>
            </a:r>
            <a:r>
              <a:rPr lang="is-IS" sz="1200" i="1" kern="1200" dirty="0">
                <a:solidFill>
                  <a:schemeClr val="tx1"/>
                </a:solidFill>
                <a:effectLst/>
                <a:latin typeface="+mn-lt"/>
                <a:ea typeface="+mn-ea"/>
                <a:cs typeface="+mn-cs"/>
              </a:rPr>
              <a:t>z</a:t>
            </a:r>
            <a:r>
              <a:rPr lang="is-IS" sz="1200" kern="1200" dirty="0">
                <a:solidFill>
                  <a:schemeClr val="tx1"/>
                </a:solidFill>
                <a:effectLst/>
                <a:latin typeface="+mn-lt"/>
                <a:ea typeface="+mn-ea"/>
                <a:cs typeface="+mn-cs"/>
              </a:rPr>
              <a:t>)/</a:t>
            </a:r>
            <a:r>
              <a:rPr lang="is-IS" sz="1200" i="1" kern="1200" dirty="0">
                <a:solidFill>
                  <a:schemeClr val="tx1"/>
                </a:solidFill>
                <a:effectLst/>
                <a:latin typeface="+mn-lt"/>
                <a:ea typeface="+mn-ea"/>
                <a:cs typeface="+mn-cs"/>
              </a:rPr>
              <a:t>dz </a:t>
            </a:r>
            <a:r>
              <a:rPr lang="is-IS" sz="1200" kern="1200" dirty="0">
                <a:solidFill>
                  <a:schemeClr val="tx1"/>
                </a:solidFill>
                <a:effectLst/>
                <a:latin typeface="+mn-lt"/>
                <a:ea typeface="+mn-ea"/>
                <a:cs typeface="+mn-cs"/>
              </a:rPr>
              <a:t> = σ(</a:t>
            </a:r>
            <a:r>
              <a:rPr lang="is-IS" sz="1200" i="1" kern="1200" dirty="0">
                <a:solidFill>
                  <a:schemeClr val="tx1"/>
                </a:solidFill>
                <a:effectLst/>
                <a:latin typeface="+mn-lt"/>
                <a:ea typeface="+mn-ea"/>
                <a:cs typeface="+mn-cs"/>
              </a:rPr>
              <a:t>z</a:t>
            </a:r>
            <a:r>
              <a:rPr lang="is-IS" sz="1200" kern="1200" dirty="0">
                <a:solidFill>
                  <a:schemeClr val="tx1"/>
                </a:solidFill>
                <a:effectLst/>
                <a:latin typeface="+mn-lt"/>
                <a:ea typeface="+mn-ea"/>
                <a:cs typeface="+mn-cs"/>
              </a:rPr>
              <a:t>)(1−σ(</a:t>
            </a:r>
            <a:r>
              <a:rPr lang="is-IS" sz="1200" i="1" kern="1200" dirty="0">
                <a:solidFill>
                  <a:schemeClr val="tx1"/>
                </a:solidFill>
                <a:effectLst/>
                <a:latin typeface="+mn-lt"/>
                <a:ea typeface="+mn-ea"/>
                <a:cs typeface="+mn-cs"/>
              </a:rPr>
              <a:t>z</a:t>
            </a:r>
            <a:r>
              <a:rPr lang="is-IS" sz="1200" kern="1200" dirty="0">
                <a:solidFill>
                  <a:schemeClr val="tx1"/>
                </a:solidFill>
                <a:effectLst/>
                <a:latin typeface="+mn-lt"/>
                <a:ea typeface="+mn-ea"/>
                <a:cs typeface="+mn-cs"/>
              </a:rPr>
              <a:t>))</a:t>
            </a:r>
            <a:endParaRPr lang="is-I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16877339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21405003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neural language models, the prior context is represented by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of the previous words. Representing the prior context as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rather than by ex- act words as used in n-gram language models, allows neural language models to generalize to unseen data much better than n-gram language models. For example, suppose we’ve seen this sentence in training: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a:t>Take an input and time </a:t>
            </a:r>
            <a:r>
              <a:rPr lang="en-US" i="1" dirty="0"/>
              <a:t>t</a:t>
            </a:r>
            <a:r>
              <a:rPr lang="en-US" dirty="0"/>
              <a:t>, represent some number of previous words </a:t>
            </a:r>
            <a:br>
              <a:rPr lang="en-US" dirty="0"/>
            </a:br>
            <a:r>
              <a:rPr lang="en-US" dirty="0"/>
              <a:t>(w</a:t>
            </a:r>
            <a:r>
              <a:rPr lang="en-US" baseline="-25000" dirty="0"/>
              <a:t>t-1</a:t>
            </a:r>
            <a:r>
              <a:rPr lang="en-US" dirty="0"/>
              <a:t>, w</a:t>
            </a:r>
            <a:r>
              <a:rPr lang="en-US" baseline="-25000" dirty="0"/>
              <a:t>t-2, </a:t>
            </a:r>
            <a:r>
              <a:rPr lang="en-US" dirty="0"/>
              <a:t>w</a:t>
            </a:r>
            <a:r>
              <a:rPr lang="en-US" baseline="-25000" dirty="0"/>
              <a:t>t-3</a:t>
            </a:r>
            <a:r>
              <a:rPr lang="en-US" dirty="0"/>
              <a:t>), and output a probability distribution over the next word. </a:t>
            </a:r>
            <a:r>
              <a:rPr lang="en-US" i="1" dirty="0"/>
              <a:t>P</a:t>
            </a:r>
            <a:r>
              <a:rPr lang="en-US" dirty="0"/>
              <a:t>(</a:t>
            </a:r>
            <a:r>
              <a:rPr lang="en-US" dirty="0" err="1"/>
              <a:t>w</a:t>
            </a:r>
            <a:r>
              <a:rPr lang="en-US" baseline="-25000" dirty="0" err="1"/>
              <a:t>t</a:t>
            </a:r>
            <a:r>
              <a:rPr lang="en-US" baseline="-25000" dirty="0"/>
              <a:t> </a:t>
            </a:r>
            <a:r>
              <a:rPr lang="en-US" dirty="0"/>
              <a:t>| w</a:t>
            </a:r>
            <a:r>
              <a:rPr lang="en-US" baseline="-25000" dirty="0"/>
              <a:t>t-1</a:t>
            </a:r>
            <a:r>
              <a:rPr lang="en-US" dirty="0"/>
              <a:t>, w</a:t>
            </a:r>
            <a:r>
              <a:rPr lang="en-US" baseline="-25000" dirty="0"/>
              <a:t>t-2, </a:t>
            </a:r>
            <a:r>
              <a:rPr lang="en-US" dirty="0"/>
              <a:t>w</a:t>
            </a:r>
            <a:r>
              <a:rPr lang="en-US" baseline="-25000" dirty="0"/>
              <a:t>t-3</a:t>
            </a:r>
            <a:r>
              <a:rPr lang="en-US"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966203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Each element </a:t>
            </a:r>
            <a:r>
              <a:rPr lang="en-US" sz="1200" i="1" kern="1200" dirty="0">
                <a:solidFill>
                  <a:schemeClr val="tx1"/>
                </a:solidFill>
                <a:effectLst/>
                <a:latin typeface="+mn-lt"/>
                <a:ea typeface="+mn-ea"/>
                <a:cs typeface="+mn-cs"/>
              </a:rPr>
              <a:t>Wi j </a:t>
            </a:r>
            <a:r>
              <a:rPr lang="en-US" sz="1200" kern="1200" dirty="0">
                <a:solidFill>
                  <a:schemeClr val="tx1"/>
                </a:solidFill>
                <a:effectLst/>
                <a:latin typeface="+mn-lt"/>
                <a:ea typeface="+mn-ea"/>
                <a:cs typeface="+mn-cs"/>
              </a:rPr>
              <a:t>of the weight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represents the weight of the connection from the </a:t>
            </a:r>
            <a:r>
              <a:rPr lang="en-US" sz="1200" i="1" kern="1200" dirty="0" err="1">
                <a:solidFill>
                  <a:schemeClr val="tx1"/>
                </a:solidFill>
                <a:effectLst/>
                <a:latin typeface="+mn-lt"/>
                <a:ea typeface="+mn-ea"/>
                <a:cs typeface="+mn-cs"/>
              </a:rPr>
              <a:t>i</a:t>
            </a:r>
            <a:r>
              <a:rPr lang="en-US" sz="1200" kern="1200" dirty="0" err="1">
                <a:solidFill>
                  <a:schemeClr val="tx1"/>
                </a:solidFill>
                <a:effectLst/>
                <a:latin typeface="+mn-lt"/>
                <a:ea typeface="+mn-ea"/>
                <a:cs typeface="+mn-cs"/>
              </a:rPr>
              <a:t>th</a:t>
            </a:r>
            <a:r>
              <a:rPr lang="en-US" sz="1200" kern="1200" dirty="0">
                <a:solidFill>
                  <a:schemeClr val="tx1"/>
                </a:solidFill>
                <a:effectLst/>
                <a:latin typeface="+mn-lt"/>
                <a:ea typeface="+mn-ea"/>
                <a:cs typeface="+mn-cs"/>
              </a:rPr>
              <a:t> input unit </a:t>
            </a:r>
            <a:r>
              <a:rPr lang="en-US" sz="1200" i="1" kern="1200" dirty="0">
                <a:solidFill>
                  <a:schemeClr val="tx1"/>
                </a:solidFill>
                <a:effectLst/>
                <a:latin typeface="+mn-lt"/>
                <a:ea typeface="+mn-ea"/>
                <a:cs typeface="+mn-cs"/>
              </a:rPr>
              <a:t>xi </a:t>
            </a:r>
            <a:r>
              <a:rPr lang="en-US" sz="1200" kern="1200" dirty="0">
                <a:solidFill>
                  <a:schemeClr val="tx1"/>
                </a:solidFill>
                <a:effectLst/>
                <a:latin typeface="+mn-lt"/>
                <a:ea typeface="+mn-ea"/>
                <a:cs typeface="+mn-cs"/>
              </a:rPr>
              <a:t>to the </a:t>
            </a:r>
            <a:r>
              <a:rPr lang="en-US" sz="1200" i="1" kern="1200" dirty="0" err="1">
                <a:solidFill>
                  <a:schemeClr val="tx1"/>
                </a:solidFill>
                <a:effectLst/>
                <a:latin typeface="+mn-lt"/>
                <a:ea typeface="+mn-ea"/>
                <a:cs typeface="+mn-cs"/>
              </a:rPr>
              <a:t>j</a:t>
            </a:r>
            <a:r>
              <a:rPr lang="en-US" sz="1200" kern="1200" dirty="0" err="1">
                <a:solidFill>
                  <a:schemeClr val="tx1"/>
                </a:solidFill>
                <a:effectLst/>
                <a:latin typeface="+mn-lt"/>
                <a:ea typeface="+mn-ea"/>
                <a:cs typeface="+mn-cs"/>
              </a:rPr>
              <a:t>th</a:t>
            </a:r>
            <a:r>
              <a:rPr lang="en-US" sz="1200" kern="1200" dirty="0">
                <a:solidFill>
                  <a:schemeClr val="tx1"/>
                </a:solidFill>
                <a:effectLst/>
                <a:latin typeface="+mn-lt"/>
                <a:ea typeface="+mn-ea"/>
                <a:cs typeface="+mn-cs"/>
              </a:rPr>
              <a:t> hidden unit </a:t>
            </a:r>
            <a:r>
              <a:rPr lang="en-US" sz="1200" i="1" kern="1200" dirty="0" err="1">
                <a:solidFill>
                  <a:schemeClr val="tx1"/>
                </a:solidFill>
                <a:effectLst/>
                <a:latin typeface="+mn-lt"/>
                <a:ea typeface="+mn-ea"/>
                <a:cs typeface="+mn-cs"/>
              </a:rPr>
              <a:t>hj</a:t>
            </a:r>
            <a:r>
              <a:rPr lang="en-US" sz="1200" kern="1200" dirty="0">
                <a:solidFill>
                  <a:schemeClr val="tx1"/>
                </a:solidFill>
                <a:effectLst/>
                <a:latin typeface="+mn-lt"/>
                <a:ea typeface="+mn-ea"/>
                <a:cs typeface="+mn-cs"/>
              </a:rPr>
              <a:t>.</a:t>
            </a:r>
            <a:br>
              <a:rPr lang="en-US" sz="1200" kern="1200" dirty="0">
                <a:solidFill>
                  <a:schemeClr val="tx1"/>
                </a:solidFill>
                <a:effectLst/>
                <a:latin typeface="+mn-lt"/>
                <a:ea typeface="+mn-ea"/>
                <a:cs typeface="+mn-cs"/>
              </a:rPr>
            </a:b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a:t>
            </a:fld>
            <a:endParaRPr lang="en-US"/>
          </a:p>
        </p:txBody>
      </p:sp>
    </p:spTree>
    <p:extLst>
      <p:ext uri="{BB962C8B-B14F-4D97-AF65-F5344CB8AC3E}">
        <p14:creationId xmlns:p14="http://schemas.microsoft.com/office/powerpoint/2010/main" val="7082521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V is a finite vocabulary, including the unique symbols U for unknown words, &lt;s&gt; for sentence initial padding, and &lt;/s&gt; for end-of-sequence marking. e vocabulary size, </a:t>
            </a:r>
            <a:r>
              <a:rPr lang="en-US" sz="1200" kern="1200" dirty="0" err="1">
                <a:solidFill>
                  <a:schemeClr val="tx1"/>
                </a:solidFill>
                <a:effectLst/>
                <a:latin typeface="+mn-lt"/>
                <a:ea typeface="+mn-ea"/>
                <a:cs typeface="+mn-cs"/>
              </a:rPr>
              <a:t>jV</a:t>
            </a:r>
            <a:r>
              <a:rPr lang="en-US" sz="1200" kern="1200" dirty="0">
                <a:solidFill>
                  <a:schemeClr val="tx1"/>
                </a:solidFill>
                <a:effectLst/>
                <a:latin typeface="+mn-lt"/>
                <a:ea typeface="+mn-ea"/>
                <a:cs typeface="+mn-cs"/>
              </a:rPr>
              <a:t> j, ranges between 10,000–1,000,000 words, with the common sizes revolving around 70,000.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19467978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a:solidFill>
                  <a:schemeClr val="tx1"/>
                </a:solidFill>
                <a:effectLst/>
                <a:latin typeface="+mn-lt"/>
                <a:ea typeface="+mn-ea"/>
                <a:cs typeface="+mn-cs"/>
              </a:rPr>
              <a:t>Large output spaces Working with neural probabilistic language models with large output spaces (i.e., efficiently computing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over the vocabulary) can be prohibitive both at training time and at test time. Dealing with large output spaces efficiently is an active research question. Some of the existing solutions are as follows. </a:t>
            </a:r>
            <a:endParaRPr lang="en-US" dirty="0"/>
          </a:p>
          <a:p>
            <a:r>
              <a:rPr lang="en-US" sz="1200" kern="1200" dirty="0">
                <a:solidFill>
                  <a:schemeClr val="tx1"/>
                </a:solidFill>
                <a:effectLst/>
                <a:latin typeface="+mn-lt"/>
                <a:ea typeface="+mn-ea"/>
                <a:cs typeface="+mn-cs"/>
              </a:rPr>
              <a:t>Hierarchical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[Morin and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2005] allows to compute the probability of a single word in </a:t>
            </a:r>
            <a:r>
              <a:rPr lang="en-US" sz="1200" kern="1200" dirty="0" err="1">
                <a:solidFill>
                  <a:schemeClr val="tx1"/>
                </a:solidFill>
                <a:effectLst/>
                <a:latin typeface="+mn-lt"/>
                <a:ea typeface="+mn-ea"/>
                <a:cs typeface="+mn-cs"/>
              </a:rPr>
              <a:t>O.log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jV</a:t>
            </a:r>
            <a:r>
              <a:rPr lang="en-US" sz="1200" kern="1200" dirty="0">
                <a:solidFill>
                  <a:schemeClr val="tx1"/>
                </a:solidFill>
                <a:effectLst/>
                <a:latin typeface="+mn-lt"/>
                <a:ea typeface="+mn-ea"/>
                <a:cs typeface="+mn-cs"/>
              </a:rPr>
              <a:t> j/ time rather than </a:t>
            </a:r>
            <a:r>
              <a:rPr lang="en-US" sz="1200" kern="1200" dirty="0" err="1">
                <a:solidFill>
                  <a:schemeClr val="tx1"/>
                </a:solidFill>
                <a:effectLst/>
                <a:latin typeface="+mn-lt"/>
                <a:ea typeface="+mn-ea"/>
                <a:cs typeface="+mn-cs"/>
              </a:rPr>
              <a:t>O.jV</a:t>
            </a:r>
            <a:r>
              <a:rPr lang="en-US" sz="1200" kern="1200" dirty="0">
                <a:solidFill>
                  <a:schemeClr val="tx1"/>
                </a:solidFill>
                <a:effectLst/>
                <a:latin typeface="+mn-lt"/>
                <a:ea typeface="+mn-ea"/>
                <a:cs typeface="+mn-cs"/>
              </a:rPr>
              <a:t> j/. is is achieved by structuring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computation as tree traversal, and the probability of each word as the product of branch selection decisions. Assuming one is interested in the probability of a single word (rather than getting the distribution over all words) this approach provides clear benefits in both training and testing time. Self-normalizing </a:t>
            </a:r>
            <a:r>
              <a:rPr lang="en-US" sz="1200" kern="1200" dirty="0" err="1">
                <a:solidFill>
                  <a:schemeClr val="tx1"/>
                </a:solidFill>
                <a:effectLst/>
                <a:latin typeface="+mn-lt"/>
                <a:ea typeface="+mn-ea"/>
                <a:cs typeface="+mn-cs"/>
              </a:rPr>
              <a:t>aproaches</a:t>
            </a:r>
            <a:r>
              <a:rPr lang="en-US" sz="1200" kern="1200" dirty="0">
                <a:solidFill>
                  <a:schemeClr val="tx1"/>
                </a:solidFill>
                <a:effectLst/>
                <a:latin typeface="+mn-lt"/>
                <a:ea typeface="+mn-ea"/>
                <a:cs typeface="+mn-cs"/>
              </a:rPr>
              <a:t>, such as noise-contrastive estimation (NCE) [</a:t>
            </a:r>
            <a:r>
              <a:rPr lang="en-US" sz="1200" kern="1200" dirty="0" err="1">
                <a:solidFill>
                  <a:schemeClr val="tx1"/>
                </a:solidFill>
                <a:effectLst/>
                <a:latin typeface="+mn-lt"/>
                <a:ea typeface="+mn-ea"/>
                <a:cs typeface="+mn-cs"/>
              </a:rPr>
              <a:t>Mnih</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Teh</a:t>
            </a:r>
            <a:r>
              <a:rPr lang="en-US" sz="1200" kern="1200" dirty="0">
                <a:solidFill>
                  <a:schemeClr val="tx1"/>
                </a:solidFill>
                <a:effectLst/>
                <a:latin typeface="+mn-lt"/>
                <a:ea typeface="+mn-ea"/>
                <a:cs typeface="+mn-cs"/>
              </a:rPr>
              <a:t>, 2012, </a:t>
            </a:r>
            <a:r>
              <a:rPr lang="en-US" sz="1200" kern="1200" dirty="0" err="1">
                <a:solidFill>
                  <a:schemeClr val="tx1"/>
                </a:solidFill>
                <a:effectLst/>
                <a:latin typeface="+mn-lt"/>
                <a:ea typeface="+mn-ea"/>
                <a:cs typeface="+mn-cs"/>
              </a:rPr>
              <a:t>Vaswani</a:t>
            </a:r>
            <a:r>
              <a:rPr lang="en-US" sz="1200" kern="1200" dirty="0">
                <a:solidFill>
                  <a:schemeClr val="tx1"/>
                </a:solidFill>
                <a:effectLst/>
                <a:latin typeface="+mn-lt"/>
                <a:ea typeface="+mn-ea"/>
                <a:cs typeface="+mn-cs"/>
              </a:rPr>
              <a:t> et al., 2013] or adding normalizing term to the training objective [Devlin et al., 2014]. e NCE approach improves training time performance by replacing the cross-entropy objective with a collection of binary classification problems, requiring the evaluation of the assigned scores for k random words rather than the entire vocabulary. It also improves test-time prediction by pushing the model toward producing “approximately normalized” </a:t>
            </a:r>
            <a:r>
              <a:rPr lang="en-US" sz="1200" kern="1200" dirty="0" err="1">
                <a:solidFill>
                  <a:schemeClr val="tx1"/>
                </a:solidFill>
                <a:effectLst/>
                <a:latin typeface="+mn-lt"/>
                <a:ea typeface="+mn-ea"/>
                <a:cs typeface="+mn-cs"/>
              </a:rPr>
              <a:t>exponentiated</a:t>
            </a:r>
            <a:r>
              <a:rPr lang="en-US" sz="1200" kern="1200" dirty="0">
                <a:solidFill>
                  <a:schemeClr val="tx1"/>
                </a:solidFill>
                <a:effectLst/>
                <a:latin typeface="+mn-lt"/>
                <a:ea typeface="+mn-ea"/>
                <a:cs typeface="+mn-cs"/>
              </a:rPr>
              <a:t> scores, making the model score for a word a good substitute for its probability. e normalization term approach of Devlin et al. [2014] similarly improves test time efficiency by adding a term to the training objective that encourages the </a:t>
            </a:r>
            <a:r>
              <a:rPr lang="en-US" sz="1200" kern="1200" dirty="0" err="1">
                <a:solidFill>
                  <a:schemeClr val="tx1"/>
                </a:solidFill>
                <a:effectLst/>
                <a:latin typeface="+mn-lt"/>
                <a:ea typeface="+mn-ea"/>
                <a:cs typeface="+mn-cs"/>
              </a:rPr>
              <a:t>exponentiated</a:t>
            </a:r>
            <a:r>
              <a:rPr lang="en-US" sz="1200" kern="1200" dirty="0">
                <a:solidFill>
                  <a:schemeClr val="tx1"/>
                </a:solidFill>
                <a:effectLst/>
                <a:latin typeface="+mn-lt"/>
                <a:ea typeface="+mn-ea"/>
                <a:cs typeface="+mn-cs"/>
              </a:rPr>
              <a:t> model scores to sum to one, making the explicit summation at test time unnecessary (the approach does not improve training time efficiency). Sampling Approaches approximate the training-time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over a smaller subset of the </a:t>
            </a:r>
            <a:r>
              <a:rPr lang="en-US" sz="1200" kern="1200" dirty="0" err="1">
                <a:solidFill>
                  <a:schemeClr val="tx1"/>
                </a:solidFill>
                <a:effectLst/>
                <a:latin typeface="+mn-lt"/>
                <a:ea typeface="+mn-ea"/>
                <a:cs typeface="+mn-cs"/>
              </a:rPr>
              <a:t>vocabu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lary</a:t>
            </a:r>
            <a:r>
              <a:rPr lang="en-US" sz="1200" kern="1200" dirty="0">
                <a:solidFill>
                  <a:schemeClr val="tx1"/>
                </a:solidFill>
                <a:effectLst/>
                <a:latin typeface="+mn-lt"/>
                <a:ea typeface="+mn-ea"/>
                <a:cs typeface="+mn-cs"/>
              </a:rPr>
              <a:t> [Jean et al., 2015].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good review and comparison of these and other techniques for dealing with large output vocabularies is available in Chen et al. [2016]. </a:t>
            </a:r>
            <a:endParaRPr lang="en-US" dirty="0"/>
          </a:p>
          <a:p>
            <a:r>
              <a:rPr lang="en-US" sz="1200" kern="1200" dirty="0">
                <a:solidFill>
                  <a:schemeClr val="tx1"/>
                </a:solidFill>
                <a:effectLst/>
                <a:latin typeface="+mn-lt"/>
                <a:ea typeface="+mn-ea"/>
                <a:cs typeface="+mn-cs"/>
              </a:rPr>
              <a:t>An orthogonal line of work is attempting to sidestep the problem by working at the char- </a:t>
            </a:r>
            <a:r>
              <a:rPr lang="en-US" sz="1200" kern="1200" dirty="0" err="1">
                <a:solidFill>
                  <a:schemeClr val="tx1"/>
                </a:solidFill>
                <a:effectLst/>
                <a:latin typeface="+mn-lt"/>
                <a:ea typeface="+mn-ea"/>
                <a:cs typeface="+mn-cs"/>
              </a:rPr>
              <a:t>acters</a:t>
            </a:r>
            <a:r>
              <a:rPr lang="en-US" sz="1200" kern="1200" dirty="0">
                <a:solidFill>
                  <a:schemeClr val="tx1"/>
                </a:solidFill>
                <a:effectLst/>
                <a:latin typeface="+mn-lt"/>
                <a:ea typeface="+mn-ea"/>
                <a:cs typeface="+mn-cs"/>
              </a:rPr>
              <a:t> level rather than words level.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42259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a:solidFill>
                  <a:schemeClr val="tx1"/>
                </a:solidFill>
                <a:effectLst/>
                <a:latin typeface="+mn-lt"/>
                <a:ea typeface="+mn-ea"/>
                <a:cs typeface="+mn-cs"/>
              </a:rPr>
              <a:t>Large output spaces Working with neural probabilistic language models with large output spaces (i.e., efficiently computing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over the vocabulary) can be prohibitive both at training time and at test time. Dealing with large output spaces efficiently is an active research question. Some of the existing solutions are as follows. </a:t>
            </a:r>
            <a:endParaRPr lang="en-US" dirty="0"/>
          </a:p>
          <a:p>
            <a:r>
              <a:rPr lang="en-US" sz="1200" kern="1200" dirty="0">
                <a:solidFill>
                  <a:schemeClr val="tx1"/>
                </a:solidFill>
                <a:effectLst/>
                <a:latin typeface="+mn-lt"/>
                <a:ea typeface="+mn-ea"/>
                <a:cs typeface="+mn-cs"/>
              </a:rPr>
              <a:t>Hierarchical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[Morin and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2005] allows to compute the probability of a single word in </a:t>
            </a:r>
            <a:r>
              <a:rPr lang="en-US" sz="1200" kern="1200" dirty="0" err="1">
                <a:solidFill>
                  <a:schemeClr val="tx1"/>
                </a:solidFill>
                <a:effectLst/>
                <a:latin typeface="+mn-lt"/>
                <a:ea typeface="+mn-ea"/>
                <a:cs typeface="+mn-cs"/>
              </a:rPr>
              <a:t>O.log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jV</a:t>
            </a:r>
            <a:r>
              <a:rPr lang="en-US" sz="1200" kern="1200" dirty="0">
                <a:solidFill>
                  <a:schemeClr val="tx1"/>
                </a:solidFill>
                <a:effectLst/>
                <a:latin typeface="+mn-lt"/>
                <a:ea typeface="+mn-ea"/>
                <a:cs typeface="+mn-cs"/>
              </a:rPr>
              <a:t> j/ time rather than </a:t>
            </a:r>
            <a:r>
              <a:rPr lang="en-US" sz="1200" kern="1200" dirty="0" err="1">
                <a:solidFill>
                  <a:schemeClr val="tx1"/>
                </a:solidFill>
                <a:effectLst/>
                <a:latin typeface="+mn-lt"/>
                <a:ea typeface="+mn-ea"/>
                <a:cs typeface="+mn-cs"/>
              </a:rPr>
              <a:t>O.jV</a:t>
            </a:r>
            <a:r>
              <a:rPr lang="en-US" sz="1200" kern="1200" dirty="0">
                <a:solidFill>
                  <a:schemeClr val="tx1"/>
                </a:solidFill>
                <a:effectLst/>
                <a:latin typeface="+mn-lt"/>
                <a:ea typeface="+mn-ea"/>
                <a:cs typeface="+mn-cs"/>
              </a:rPr>
              <a:t> j/. is is achieved by structuring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computation as tree traversal, and the probability of each word as the product of branch selection decisions. Assuming one is interested in the probability of a single word (rather than getting the distribution over all words) this approach provides clear benefits in both training and testing time. Self-normalizing </a:t>
            </a:r>
            <a:r>
              <a:rPr lang="en-US" sz="1200" kern="1200" dirty="0" err="1">
                <a:solidFill>
                  <a:schemeClr val="tx1"/>
                </a:solidFill>
                <a:effectLst/>
                <a:latin typeface="+mn-lt"/>
                <a:ea typeface="+mn-ea"/>
                <a:cs typeface="+mn-cs"/>
              </a:rPr>
              <a:t>aproaches</a:t>
            </a:r>
            <a:r>
              <a:rPr lang="en-US" sz="1200" kern="1200" dirty="0">
                <a:solidFill>
                  <a:schemeClr val="tx1"/>
                </a:solidFill>
                <a:effectLst/>
                <a:latin typeface="+mn-lt"/>
                <a:ea typeface="+mn-ea"/>
                <a:cs typeface="+mn-cs"/>
              </a:rPr>
              <a:t>, such as noise-contrastive estimation (NCE) [</a:t>
            </a:r>
            <a:r>
              <a:rPr lang="en-US" sz="1200" kern="1200" dirty="0" err="1">
                <a:solidFill>
                  <a:schemeClr val="tx1"/>
                </a:solidFill>
                <a:effectLst/>
                <a:latin typeface="+mn-lt"/>
                <a:ea typeface="+mn-ea"/>
                <a:cs typeface="+mn-cs"/>
              </a:rPr>
              <a:t>Mnih</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Teh</a:t>
            </a:r>
            <a:r>
              <a:rPr lang="en-US" sz="1200" kern="1200" dirty="0">
                <a:solidFill>
                  <a:schemeClr val="tx1"/>
                </a:solidFill>
                <a:effectLst/>
                <a:latin typeface="+mn-lt"/>
                <a:ea typeface="+mn-ea"/>
                <a:cs typeface="+mn-cs"/>
              </a:rPr>
              <a:t>, 2012, </a:t>
            </a:r>
            <a:r>
              <a:rPr lang="en-US" sz="1200" kern="1200" dirty="0" err="1">
                <a:solidFill>
                  <a:schemeClr val="tx1"/>
                </a:solidFill>
                <a:effectLst/>
                <a:latin typeface="+mn-lt"/>
                <a:ea typeface="+mn-ea"/>
                <a:cs typeface="+mn-cs"/>
              </a:rPr>
              <a:t>Vaswani</a:t>
            </a:r>
            <a:r>
              <a:rPr lang="en-US" sz="1200" kern="1200" dirty="0">
                <a:solidFill>
                  <a:schemeClr val="tx1"/>
                </a:solidFill>
                <a:effectLst/>
                <a:latin typeface="+mn-lt"/>
                <a:ea typeface="+mn-ea"/>
                <a:cs typeface="+mn-cs"/>
              </a:rPr>
              <a:t> et al., 2013] or adding normalizing term to the training objective [Devlin et al., 2014]. e NCE approach improves training time performance by replacing the cross-entropy objective with a collection of binary classification problems, requiring the evaluation of the assigned scores for k random words rather than the entire vocabulary. It also improves test-time prediction by pushing the model toward producing “approximately normalized” </a:t>
            </a:r>
            <a:r>
              <a:rPr lang="en-US" sz="1200" kern="1200" dirty="0" err="1">
                <a:solidFill>
                  <a:schemeClr val="tx1"/>
                </a:solidFill>
                <a:effectLst/>
                <a:latin typeface="+mn-lt"/>
                <a:ea typeface="+mn-ea"/>
                <a:cs typeface="+mn-cs"/>
              </a:rPr>
              <a:t>exponentiated</a:t>
            </a:r>
            <a:r>
              <a:rPr lang="en-US" sz="1200" kern="1200" dirty="0">
                <a:solidFill>
                  <a:schemeClr val="tx1"/>
                </a:solidFill>
                <a:effectLst/>
                <a:latin typeface="+mn-lt"/>
                <a:ea typeface="+mn-ea"/>
                <a:cs typeface="+mn-cs"/>
              </a:rPr>
              <a:t> scores, making the model score for a word a good substitute for its probability. e normalization term approach of Devlin et al. [2014] similarly improves test time efficiency by adding a term to the training objective that encourages the </a:t>
            </a:r>
            <a:r>
              <a:rPr lang="en-US" sz="1200" kern="1200" dirty="0" err="1">
                <a:solidFill>
                  <a:schemeClr val="tx1"/>
                </a:solidFill>
                <a:effectLst/>
                <a:latin typeface="+mn-lt"/>
                <a:ea typeface="+mn-ea"/>
                <a:cs typeface="+mn-cs"/>
              </a:rPr>
              <a:t>exponentiated</a:t>
            </a:r>
            <a:r>
              <a:rPr lang="en-US" sz="1200" kern="1200" dirty="0">
                <a:solidFill>
                  <a:schemeClr val="tx1"/>
                </a:solidFill>
                <a:effectLst/>
                <a:latin typeface="+mn-lt"/>
                <a:ea typeface="+mn-ea"/>
                <a:cs typeface="+mn-cs"/>
              </a:rPr>
              <a:t> model scores to sum to one, making the explicit summation at test time unnecessary (the approach does not improve training time efficiency). Sampling Approaches approximate the training-time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over a smaller subset of the </a:t>
            </a:r>
            <a:r>
              <a:rPr lang="en-US" sz="1200" kern="1200" dirty="0" err="1">
                <a:solidFill>
                  <a:schemeClr val="tx1"/>
                </a:solidFill>
                <a:effectLst/>
                <a:latin typeface="+mn-lt"/>
                <a:ea typeface="+mn-ea"/>
                <a:cs typeface="+mn-cs"/>
              </a:rPr>
              <a:t>vocabu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lary</a:t>
            </a:r>
            <a:r>
              <a:rPr lang="en-US" sz="1200" kern="1200" dirty="0">
                <a:solidFill>
                  <a:schemeClr val="tx1"/>
                </a:solidFill>
                <a:effectLst/>
                <a:latin typeface="+mn-lt"/>
                <a:ea typeface="+mn-ea"/>
                <a:cs typeface="+mn-cs"/>
              </a:rPr>
              <a:t> [Jean et al., 2015].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good review and comparison of these and other techniques for dealing with large output vocabularies is available in Chen et al. [2016]. </a:t>
            </a:r>
            <a:endParaRPr lang="en-US" dirty="0"/>
          </a:p>
          <a:p>
            <a:r>
              <a:rPr lang="en-US" sz="1200" kern="1200" dirty="0">
                <a:solidFill>
                  <a:schemeClr val="tx1"/>
                </a:solidFill>
                <a:effectLst/>
                <a:latin typeface="+mn-lt"/>
                <a:ea typeface="+mn-ea"/>
                <a:cs typeface="+mn-cs"/>
              </a:rPr>
              <a:t>An orthogonal line of work is attempting to sidestep the problem by working at the char- </a:t>
            </a:r>
            <a:r>
              <a:rPr lang="en-US" sz="1200" kern="1200" dirty="0" err="1">
                <a:solidFill>
                  <a:schemeClr val="tx1"/>
                </a:solidFill>
                <a:effectLst/>
                <a:latin typeface="+mn-lt"/>
                <a:ea typeface="+mn-ea"/>
                <a:cs typeface="+mn-cs"/>
              </a:rPr>
              <a:t>acters</a:t>
            </a:r>
            <a:r>
              <a:rPr lang="en-US" sz="1200" kern="1200" dirty="0">
                <a:solidFill>
                  <a:schemeClr val="tx1"/>
                </a:solidFill>
                <a:effectLst/>
                <a:latin typeface="+mn-lt"/>
                <a:ea typeface="+mn-ea"/>
                <a:cs typeface="+mn-cs"/>
              </a:rPr>
              <a:t> level rather than words level.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31</a:t>
            </a:fld>
            <a:endParaRPr lang="en-US"/>
          </a:p>
        </p:txBody>
      </p:sp>
    </p:spTree>
    <p:extLst>
      <p:ext uri="{BB962C8B-B14F-4D97-AF65-F5344CB8AC3E}">
        <p14:creationId xmlns:p14="http://schemas.microsoft.com/office/powerpoint/2010/main" val="20075617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Language models can be trained on raw text: for training a k-order language model one just needs to extract .k C 1/grams from running text, and treat the .k C 1/</a:t>
            </a:r>
            <a:r>
              <a:rPr lang="en-US" sz="1200" kern="1200" dirty="0" err="1">
                <a:solidFill>
                  <a:schemeClr val="tx1"/>
                </a:solidFill>
                <a:effectLst/>
                <a:latin typeface="+mn-lt"/>
                <a:ea typeface="+mn-ea"/>
                <a:cs typeface="+mn-cs"/>
              </a:rPr>
              <a:t>th</a:t>
            </a:r>
            <a:r>
              <a:rPr lang="en-US" sz="1200" kern="1200" dirty="0">
                <a:solidFill>
                  <a:schemeClr val="tx1"/>
                </a:solidFill>
                <a:effectLst/>
                <a:latin typeface="+mn-lt"/>
                <a:ea typeface="+mn-ea"/>
                <a:cs typeface="+mn-cs"/>
              </a:rPr>
              <a:t> word as the supervision signal. us, we can generate practically unlimited training data for them.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32</a:t>
            </a:fld>
            <a:endParaRPr lang="en-US"/>
          </a:p>
        </p:txBody>
      </p:sp>
    </p:spTree>
    <p:extLst>
      <p:ext uri="{BB962C8B-B14F-4D97-AF65-F5344CB8AC3E}">
        <p14:creationId xmlns:p14="http://schemas.microsoft.com/office/powerpoint/2010/main" val="2807777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“Stupid” multinomial distributions == table lookup.</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513930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Draw vectors under the words.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Write out: sim(</a:t>
            </a:r>
            <a:r>
              <a:rPr lang="en-US" sz="1200" b="1" dirty="0"/>
              <a:t>cat, dog</a:t>
            </a:r>
            <a:r>
              <a:rPr lang="en-US" sz="1200" dirty="0"/>
              <a:t>)</a:t>
            </a:r>
            <a:endParaRPr lang="en-US" sz="1200" b="1"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15539073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g is implemented with a feed forward or recurrent neural network, trained with stochastic gradient descent.  </a:t>
            </a:r>
            <a:r>
              <a:rPr lang="en-US" sz="1200" dirty="0" err="1"/>
              <a:t>Softmax</a:t>
            </a:r>
            <a:r>
              <a:rPr lang="en-US" sz="1200" dirty="0"/>
              <a:t> is used in the output layer.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19490306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A by-product of training neural network-based language models are dense word </a:t>
            </a:r>
            <a:r>
              <a:rPr lang="en-US" sz="1200" dirty="0" err="1"/>
              <a:t>embeddings</a:t>
            </a:r>
            <a:r>
              <a:rPr lang="en-US" sz="1200" dirty="0"/>
              <a:t>, similar to word2vec.</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93500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ELMo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from Language Models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GPT: Improving Language Understanding by Generative </a:t>
            </a:r>
            <a:r>
              <a:rPr lang="en-US" sz="1200" b="0" kern="1200" dirty="0" err="1">
                <a:solidFill>
                  <a:schemeClr val="tx1"/>
                </a:solidFill>
                <a:effectLst/>
                <a:latin typeface="+mn-lt"/>
                <a:ea typeface="+mn-ea"/>
                <a:cs typeface="+mn-cs"/>
              </a:rPr>
              <a:t>PreTraining</a:t>
            </a:r>
            <a:r>
              <a:rPr lang="en-US" sz="1200" b="0" kern="1200" dirty="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BERT: </a:t>
            </a:r>
            <a:r>
              <a:rPr lang="en-US" sz="1200" b="0"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idirectional </a:t>
            </a:r>
            <a:r>
              <a:rPr lang="en-US" sz="1200" b="0" kern="1200" dirty="0">
                <a:solidFill>
                  <a:schemeClr val="tx1"/>
                </a:solidFill>
                <a:effectLst/>
                <a:latin typeface="+mn-lt"/>
                <a:ea typeface="+mn-ea"/>
                <a:cs typeface="+mn-cs"/>
              </a:rPr>
              <a:t>E</a:t>
            </a:r>
            <a:r>
              <a:rPr lang="en-US" sz="1200" kern="1200" dirty="0">
                <a:solidFill>
                  <a:schemeClr val="tx1"/>
                </a:solidFill>
                <a:effectLst/>
                <a:latin typeface="+mn-lt"/>
                <a:ea typeface="+mn-ea"/>
                <a:cs typeface="+mn-cs"/>
              </a:rPr>
              <a:t>ncoder </a:t>
            </a:r>
            <a:r>
              <a:rPr lang="en-US" sz="1200" b="0" kern="1200" dirty="0">
                <a:solidFill>
                  <a:schemeClr val="tx1"/>
                </a:solidFill>
                <a:effectLst/>
                <a:latin typeface="+mn-lt"/>
                <a:ea typeface="+mn-ea"/>
                <a:cs typeface="+mn-cs"/>
              </a:rPr>
              <a:t>R</a:t>
            </a:r>
            <a:r>
              <a:rPr lang="en-US" sz="1200" kern="1200" dirty="0">
                <a:solidFill>
                  <a:schemeClr val="tx1"/>
                </a:solidFill>
                <a:effectLst/>
                <a:latin typeface="+mn-lt"/>
                <a:ea typeface="+mn-ea"/>
                <a:cs typeface="+mn-cs"/>
              </a:rPr>
              <a:t>epresentations from </a:t>
            </a:r>
            <a:r>
              <a:rPr lang="en-US" sz="1200" b="0"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ransformers.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1951432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Notice that we’re applying the </a:t>
            </a:r>
            <a:r>
              <a:rPr lang="en-US" sz="1200" kern="1200" dirty="0" err="1">
                <a:solidFill>
                  <a:schemeClr val="tx1"/>
                </a:solidFill>
                <a:effectLst/>
                <a:latin typeface="+mn-lt"/>
                <a:ea typeface="+mn-ea"/>
                <a:cs typeface="+mn-cs"/>
              </a:rPr>
              <a:t>σ</a:t>
            </a:r>
            <a:r>
              <a:rPr lang="en-US" sz="1200" kern="1200" dirty="0">
                <a:solidFill>
                  <a:schemeClr val="tx1"/>
                </a:solidFill>
                <a:effectLst/>
                <a:latin typeface="+mn-lt"/>
                <a:ea typeface="+mn-ea"/>
                <a:cs typeface="+mn-cs"/>
              </a:rPr>
              <a:t> function here to a vector, while previously it was applied to a scalar. We’re thus allowing </a:t>
            </a:r>
            <a:r>
              <a:rPr lang="en-US" sz="1200" kern="1200" dirty="0" err="1">
                <a:solidFill>
                  <a:schemeClr val="tx1"/>
                </a:solidFill>
                <a:effectLst/>
                <a:latin typeface="+mn-lt"/>
                <a:ea typeface="+mn-ea"/>
                <a:cs typeface="+mn-cs"/>
              </a:rPr>
              <a:t>σ</a:t>
            </a:r>
            <a:r>
              <a:rPr lang="en-US" sz="1200" kern="1200" dirty="0">
                <a:solidFill>
                  <a:schemeClr val="tx1"/>
                </a:solidFill>
                <a:effectLst/>
                <a:latin typeface="+mn-lt"/>
                <a:ea typeface="+mn-ea"/>
                <a:cs typeface="+mn-cs"/>
              </a:rPr>
              <a:t>(·), and indeed any activation function </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 to apply to a vector element-wise, so </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3] = [</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3)].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1897031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Each element </a:t>
            </a:r>
            <a:r>
              <a:rPr lang="en-US" sz="1200" i="1" kern="1200" dirty="0">
                <a:solidFill>
                  <a:schemeClr val="tx1"/>
                </a:solidFill>
                <a:effectLst/>
                <a:latin typeface="+mn-lt"/>
                <a:ea typeface="+mn-ea"/>
                <a:cs typeface="+mn-cs"/>
              </a:rPr>
              <a:t>Wi j </a:t>
            </a:r>
            <a:r>
              <a:rPr lang="en-US" sz="1200" kern="1200" dirty="0">
                <a:solidFill>
                  <a:schemeClr val="tx1"/>
                </a:solidFill>
                <a:effectLst/>
                <a:latin typeface="+mn-lt"/>
                <a:ea typeface="+mn-ea"/>
                <a:cs typeface="+mn-cs"/>
              </a:rPr>
              <a:t>of the weight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represents the weight of the connection from the </a:t>
            </a:r>
            <a:r>
              <a:rPr lang="en-US" sz="1200" i="1" kern="1200" dirty="0" err="1">
                <a:solidFill>
                  <a:schemeClr val="tx1"/>
                </a:solidFill>
                <a:effectLst/>
                <a:latin typeface="+mn-lt"/>
                <a:ea typeface="+mn-ea"/>
                <a:cs typeface="+mn-cs"/>
              </a:rPr>
              <a:t>i</a:t>
            </a:r>
            <a:r>
              <a:rPr lang="en-US" sz="1200" kern="1200" dirty="0" err="1">
                <a:solidFill>
                  <a:schemeClr val="tx1"/>
                </a:solidFill>
                <a:effectLst/>
                <a:latin typeface="+mn-lt"/>
                <a:ea typeface="+mn-ea"/>
                <a:cs typeface="+mn-cs"/>
              </a:rPr>
              <a:t>th</a:t>
            </a:r>
            <a:r>
              <a:rPr lang="en-US" sz="1200" kern="1200" dirty="0">
                <a:solidFill>
                  <a:schemeClr val="tx1"/>
                </a:solidFill>
                <a:effectLst/>
                <a:latin typeface="+mn-lt"/>
                <a:ea typeface="+mn-ea"/>
                <a:cs typeface="+mn-cs"/>
              </a:rPr>
              <a:t> input unit </a:t>
            </a:r>
            <a:r>
              <a:rPr lang="en-US" sz="1200" i="1" kern="1200" dirty="0">
                <a:solidFill>
                  <a:schemeClr val="tx1"/>
                </a:solidFill>
                <a:effectLst/>
                <a:latin typeface="+mn-lt"/>
                <a:ea typeface="+mn-ea"/>
                <a:cs typeface="+mn-cs"/>
              </a:rPr>
              <a:t>xi </a:t>
            </a:r>
            <a:r>
              <a:rPr lang="en-US" sz="1200" kern="1200" dirty="0">
                <a:solidFill>
                  <a:schemeClr val="tx1"/>
                </a:solidFill>
                <a:effectLst/>
                <a:latin typeface="+mn-lt"/>
                <a:ea typeface="+mn-ea"/>
                <a:cs typeface="+mn-cs"/>
              </a:rPr>
              <a:t>to the </a:t>
            </a:r>
            <a:r>
              <a:rPr lang="en-US" sz="1200" i="1" kern="1200" dirty="0" err="1">
                <a:solidFill>
                  <a:schemeClr val="tx1"/>
                </a:solidFill>
                <a:effectLst/>
                <a:latin typeface="+mn-lt"/>
                <a:ea typeface="+mn-ea"/>
                <a:cs typeface="+mn-cs"/>
              </a:rPr>
              <a:t>j</a:t>
            </a:r>
            <a:r>
              <a:rPr lang="en-US" sz="1200" kern="1200" dirty="0" err="1">
                <a:solidFill>
                  <a:schemeClr val="tx1"/>
                </a:solidFill>
                <a:effectLst/>
                <a:latin typeface="+mn-lt"/>
                <a:ea typeface="+mn-ea"/>
                <a:cs typeface="+mn-cs"/>
              </a:rPr>
              <a:t>th</a:t>
            </a:r>
            <a:r>
              <a:rPr lang="en-US" sz="1200" kern="1200" dirty="0">
                <a:solidFill>
                  <a:schemeClr val="tx1"/>
                </a:solidFill>
                <a:effectLst/>
                <a:latin typeface="+mn-lt"/>
                <a:ea typeface="+mn-ea"/>
                <a:cs typeface="+mn-cs"/>
              </a:rPr>
              <a:t> hidden unit </a:t>
            </a:r>
            <a:r>
              <a:rPr lang="en-US" sz="1200" i="1" kern="1200" dirty="0" err="1">
                <a:solidFill>
                  <a:schemeClr val="tx1"/>
                </a:solidFill>
                <a:effectLst/>
                <a:latin typeface="+mn-lt"/>
                <a:ea typeface="+mn-ea"/>
                <a:cs typeface="+mn-cs"/>
              </a:rPr>
              <a:t>hj</a:t>
            </a:r>
            <a:r>
              <a:rPr lang="en-US" sz="1200" kern="1200" dirty="0">
                <a:solidFill>
                  <a:schemeClr val="tx1"/>
                </a:solidFill>
                <a:effectLst/>
                <a:latin typeface="+mn-lt"/>
                <a:ea typeface="+mn-ea"/>
                <a:cs typeface="+mn-cs"/>
              </a:rPr>
              <a:t>.</a:t>
            </a:r>
            <a:br>
              <a:rPr lang="en-US" sz="1200" kern="1200" dirty="0">
                <a:solidFill>
                  <a:schemeClr val="tx1"/>
                </a:solidFill>
                <a:effectLst/>
                <a:latin typeface="+mn-lt"/>
                <a:ea typeface="+mn-ea"/>
                <a:cs typeface="+mn-cs"/>
              </a:rPr>
            </a:b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6</a:t>
            </a:fld>
            <a:endParaRPr lang="en-US"/>
          </a:p>
        </p:txBody>
      </p:sp>
    </p:spTree>
    <p:extLst>
      <p:ext uri="{BB962C8B-B14F-4D97-AF65-F5344CB8AC3E}">
        <p14:creationId xmlns:p14="http://schemas.microsoft.com/office/powerpoint/2010/main" val="266033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Notice that we’re applying the </a:t>
            </a:r>
            <a:r>
              <a:rPr lang="en-US" sz="1200" kern="1200" dirty="0" err="1">
                <a:solidFill>
                  <a:schemeClr val="tx1"/>
                </a:solidFill>
                <a:effectLst/>
                <a:latin typeface="+mn-lt"/>
                <a:ea typeface="+mn-ea"/>
                <a:cs typeface="+mn-cs"/>
              </a:rPr>
              <a:t>σ</a:t>
            </a:r>
            <a:r>
              <a:rPr lang="en-US" sz="1200" kern="1200" dirty="0">
                <a:solidFill>
                  <a:schemeClr val="tx1"/>
                </a:solidFill>
                <a:effectLst/>
                <a:latin typeface="+mn-lt"/>
                <a:ea typeface="+mn-ea"/>
                <a:cs typeface="+mn-cs"/>
              </a:rPr>
              <a:t> function here to a vector, while previously it was applied to a scalar. We’re thus allowing </a:t>
            </a:r>
            <a:r>
              <a:rPr lang="en-US" sz="1200" kern="1200" dirty="0" err="1">
                <a:solidFill>
                  <a:schemeClr val="tx1"/>
                </a:solidFill>
                <a:effectLst/>
                <a:latin typeface="+mn-lt"/>
                <a:ea typeface="+mn-ea"/>
                <a:cs typeface="+mn-cs"/>
              </a:rPr>
              <a:t>σ</a:t>
            </a:r>
            <a:r>
              <a:rPr lang="en-US" sz="1200" kern="1200" dirty="0">
                <a:solidFill>
                  <a:schemeClr val="tx1"/>
                </a:solidFill>
                <a:effectLst/>
                <a:latin typeface="+mn-lt"/>
                <a:ea typeface="+mn-ea"/>
                <a:cs typeface="+mn-cs"/>
              </a:rPr>
              <a:t>(·), and indeed any activation function </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 to apply to a vector element-wise, so </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3] = [</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3)].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7</a:t>
            </a:fld>
            <a:endParaRPr lang="en-US"/>
          </a:p>
        </p:txBody>
      </p:sp>
    </p:spTree>
    <p:extLst>
      <p:ext uri="{BB962C8B-B14F-4D97-AF65-F5344CB8AC3E}">
        <p14:creationId xmlns:p14="http://schemas.microsoft.com/office/powerpoint/2010/main" val="21117314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gradient descent requires knowing the </a:t>
            </a:r>
            <a:r>
              <a:rPr lang="en-US" sz="1200" b="0" kern="1200" dirty="0">
                <a:solidFill>
                  <a:schemeClr val="tx1"/>
                </a:solidFill>
                <a:effectLst/>
                <a:latin typeface="+mn-lt"/>
                <a:ea typeface="+mn-ea"/>
                <a:cs typeface="+mn-cs"/>
              </a:rPr>
              <a:t>gradient </a:t>
            </a:r>
            <a:r>
              <a:rPr lang="en-US" sz="1200" kern="1200" dirty="0">
                <a:solidFill>
                  <a:schemeClr val="tx1"/>
                </a:solidFill>
                <a:effectLst/>
                <a:latin typeface="+mn-lt"/>
                <a:ea typeface="+mn-ea"/>
                <a:cs typeface="+mn-cs"/>
              </a:rPr>
              <a:t>of the loss function, the vector that contains the partial derivative of the loss function with respect to each of the parameters. Here is one part where learning for neural networks is more complex than for logistic logistic regression. In logistic regression, for each observation we could directly compute the derivative of the loss function with respect to an individual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But for neural networks, with millions of parameters in many layers, it’s much harder to see how to compute the partial derivative of some weight in layer 1 when the loss is attached to some much later layer. How do we partial out the loss over all those intermediate layers? </a:t>
            </a:r>
            <a:endParaRPr lang="en-US" dirty="0"/>
          </a:p>
          <a:p>
            <a:r>
              <a:rPr lang="en-US" sz="1200" kern="1200" dirty="0">
                <a:solidFill>
                  <a:schemeClr val="tx1"/>
                </a:solidFill>
                <a:effectLst/>
                <a:latin typeface="+mn-lt"/>
                <a:ea typeface="+mn-ea"/>
                <a:cs typeface="+mn-cs"/>
              </a:rPr>
              <a:t>The answer is the algorithm called </a:t>
            </a:r>
            <a:r>
              <a:rPr lang="en-US" sz="1200" b="1" kern="1200" dirty="0">
                <a:solidFill>
                  <a:schemeClr val="tx1"/>
                </a:solidFill>
                <a:effectLst/>
                <a:latin typeface="+mn-lt"/>
                <a:ea typeface="+mn-ea"/>
                <a:cs typeface="+mn-cs"/>
              </a:rPr>
              <a:t>error backpropagation </a:t>
            </a:r>
            <a:r>
              <a:rPr lang="en-US" sz="1200" kern="1200" dirty="0">
                <a:solidFill>
                  <a:schemeClr val="tx1"/>
                </a:solidFill>
                <a:effectLst/>
                <a:latin typeface="+mn-lt"/>
                <a:ea typeface="+mn-ea"/>
                <a:cs typeface="+mn-cs"/>
              </a:rPr>
              <a:t>or </a:t>
            </a:r>
            <a:r>
              <a:rPr lang="en-US" sz="1200" b="1" kern="1200" dirty="0">
                <a:solidFill>
                  <a:schemeClr val="tx1"/>
                </a:solidFill>
                <a:effectLst/>
                <a:latin typeface="+mn-lt"/>
                <a:ea typeface="+mn-ea"/>
                <a:cs typeface="+mn-cs"/>
              </a:rPr>
              <a:t>reverse differentiation</a:t>
            </a:r>
            <a:r>
              <a:rPr lang="en-US" sz="120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417757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
            </a:r>
            <a:r>
              <a:rPr lang="en-US" baseline="0" dirty="0"/>
              <a:t> in the denominator is the number of classes.</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1068845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
            </a:r>
            <a:r>
              <a:rPr lang="en-US" baseline="0" dirty="0"/>
              <a:t> in </a:t>
            </a:r>
            <a:r>
              <a:rPr lang="en-US" baseline="0"/>
              <a:t>the denominator is the number </a:t>
            </a:r>
            <a:r>
              <a:rPr lang="en-US" baseline="0" dirty="0"/>
              <a:t>of classes.</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479632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we make each of the component addition and multiplication operations explicit, and add names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e</a:t>
            </a:r>
            <a:r>
              <a:rPr lang="en-US" sz="1200" kern="1200" dirty="0">
                <a:solidFill>
                  <a:schemeClr val="tx1"/>
                </a:solidFill>
                <a:effectLst/>
                <a:latin typeface="+mn-lt"/>
                <a:ea typeface="+mn-ea"/>
                <a:cs typeface="+mn-cs"/>
              </a:rPr>
              <a:t>) for the intermediate outputs, the resulting series of computations is</a:t>
            </a:r>
            <a:r>
              <a:rPr lang="en-US" sz="1200" kern="1200" baseline="0" dirty="0">
                <a:solidFill>
                  <a:schemeClr val="tx1"/>
                </a:solidFill>
                <a:effectLst/>
                <a:latin typeface="+mn-lt"/>
                <a:ea typeface="+mn-ea"/>
                <a:cs typeface="+mn-cs"/>
              </a:rPr>
              <a:t> as shown on the </a:t>
            </a:r>
            <a:r>
              <a:rPr lang="en-US" sz="1200" kern="1200" baseline="0" dirty="0" err="1">
                <a:solidFill>
                  <a:schemeClr val="tx1"/>
                </a:solidFill>
                <a:effectLst/>
                <a:latin typeface="+mn-lt"/>
                <a:ea typeface="+mn-ea"/>
                <a:cs typeface="+mn-cs"/>
              </a:rPr>
              <a:t>righ</a:t>
            </a:r>
            <a:r>
              <a:rPr lang="en-US" sz="1200" kern="1200" baseline="0" dirty="0">
                <a:solidFill>
                  <a:schemeClr val="tx1"/>
                </a:solidFill>
                <a:effectLst/>
                <a:latin typeface="+mn-lt"/>
                <a:ea typeface="+mn-ea"/>
                <a:cs typeface="+mn-cs"/>
              </a:rPr>
              <a:t>.</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641315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3406514" y="3331563"/>
            <a:ext cx="68580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3841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1/20/20</a:t>
            </a:fld>
            <a:endParaRPr lang="en-US"/>
          </a:p>
        </p:txBody>
      </p:sp>
      <p:sp>
        <p:nvSpPr>
          <p:cNvPr id="5" name="Footer Placeholder 4"/>
          <p:cNvSpPr>
            <a:spLocks noGrp="1"/>
          </p:cNvSpPr>
          <p:nvPr>
            <p:ph type="ftr" sz="quarter" idx="11"/>
          </p:nvPr>
        </p:nvSpPr>
        <p:spPr>
          <a:xfrm>
            <a:off x="2764639" y="6705600"/>
            <a:ext cx="3617103" cy="119311"/>
          </a:xfrm>
        </p:spPr>
        <p:txBody>
          <a:bodyPr/>
          <a:lstStyle>
            <a:lvl1pPr>
              <a:defRPr sz="800">
                <a:solidFill>
                  <a:schemeClr val="tx1"/>
                </a:solidFill>
              </a:defRPr>
            </a:lvl1pPr>
          </a:lstStyle>
          <a:p>
            <a:r>
              <a:rPr lang="en-US"/>
              <a:t>Slides adapted from Jure </a:t>
            </a:r>
            <a:r>
              <a:rPr lang="en-US" err="1"/>
              <a:t>Leskovec</a:t>
            </a:r>
            <a:endParaRPr lang="en-US" sz="700"/>
          </a:p>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1846866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1/20/20</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3414009" y="3339058"/>
            <a:ext cx="68580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3329835" y="340613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5628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69874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8267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3263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40CDC23-E565-C848-9AF6-12BD09C53D91}" type="datetimeFigureOut">
              <a:rPr lang="en-US" smtClean="0"/>
              <a:t>1/20/20</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6971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1/20/20</a:t>
            </a:fld>
            <a:r>
              <a:rPr lang="en-US" err="1"/>
              <a:t>sss</a:t>
            </a:r>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a:t>Slides adapted from Jure </a:t>
            </a:r>
            <a:r>
              <a:rPr lang="en-US" err="1"/>
              <a:t>Leskovec</a:t>
            </a:r>
            <a:endParaRPr lang="en-US" sz="80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798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681037"/>
            <a:ext cx="3890964" cy="1731963"/>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3835400"/>
            <a:ext cx="3886200" cy="22352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6273800"/>
            <a:ext cx="1219200" cy="457200"/>
          </a:xfrm>
        </p:spPr>
        <p:txBody>
          <a:bodyPr anchor="b"/>
          <a:lstStyle>
            <a:lvl1pPr>
              <a:defRPr>
                <a:solidFill>
                  <a:schemeClr val="bg2"/>
                </a:solidFill>
              </a:defRPr>
            </a:lvl1pPr>
          </a:lstStyle>
          <a:p>
            <a:pPr>
              <a:defRPr/>
            </a:pPr>
            <a:endParaRPr lang="en-US"/>
          </a:p>
        </p:txBody>
      </p:sp>
      <p:sp>
        <p:nvSpPr>
          <p:cNvPr id="6" name="Rectangle 5"/>
          <p:cNvSpPr>
            <a:spLocks noGrp="1" noChangeArrowheads="1"/>
          </p:cNvSpPr>
          <p:nvPr>
            <p:ph type="ftr" sz="quarter" idx="11"/>
          </p:nvPr>
        </p:nvSpPr>
        <p:spPr>
          <a:xfrm>
            <a:off x="5334000" y="6273800"/>
            <a:ext cx="1905000" cy="457200"/>
          </a:xfrm>
        </p:spPr>
        <p:txBody>
          <a:bodyPr anchor="b"/>
          <a:lstStyle>
            <a:lvl1pPr>
              <a:defRPr>
                <a:solidFill>
                  <a:schemeClr val="bg2"/>
                </a:solidFill>
              </a:defRPr>
            </a:lvl1pPr>
          </a:lstStyle>
          <a:p>
            <a:pPr>
              <a:defRPr/>
            </a:pPr>
            <a:endParaRPr lang="en-US"/>
          </a:p>
        </p:txBody>
      </p:sp>
      <p:sp>
        <p:nvSpPr>
          <p:cNvPr id="11" name="Rectangle 6"/>
          <p:cNvSpPr>
            <a:spLocks noGrp="1" noChangeArrowheads="1"/>
          </p:cNvSpPr>
          <p:nvPr>
            <p:ph type="sldNum" sz="quarter" idx="12"/>
          </p:nvPr>
        </p:nvSpPr>
        <p:spPr>
          <a:xfrm>
            <a:off x="4572000" y="6273800"/>
            <a:ext cx="765174" cy="457200"/>
          </a:xfrm>
        </p:spPr>
        <p:txBody>
          <a:bodyPr anchor="b"/>
          <a:lstStyle>
            <a:lvl1pPr>
              <a:defRPr>
                <a:solidFill>
                  <a:schemeClr val="bg2"/>
                </a:solidFill>
              </a:defRPr>
            </a:lvl1pPr>
          </a:lstStyle>
          <a:p>
            <a:fld id="{E74C7FEE-6B48-4643-BCFB-F13B0E13E171}" type="slidenum">
              <a:rPr lang="en-US"/>
              <a:pPr/>
              <a:t>‹#›</a:t>
            </a:fld>
            <a:endParaRPr lang="en-US"/>
          </a:p>
        </p:txBody>
      </p:sp>
    </p:spTree>
    <p:extLst>
      <p:ext uri="{BB962C8B-B14F-4D97-AF65-F5344CB8AC3E}">
        <p14:creationId xmlns:p14="http://schemas.microsoft.com/office/powerpoint/2010/main" val="846856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75856" y="3330886"/>
            <a:ext cx="68580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1/20/20</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84119438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8" r:id="rId9"/>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4.emf"/><Relationship Id="rId7"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image" Target="../media/image17.tiff"/><Relationship Id="rId3" Type="http://schemas.openxmlformats.org/officeDocument/2006/relationships/hyperlink" Target="https://allennlp.org/elmo" TargetMode="External"/><Relationship Id="rId7" Type="http://schemas.openxmlformats.org/officeDocument/2006/relationships/image" Target="../media/image16.tiff"/><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blog.openai.com/better-language-models/" TargetMode="External"/><Relationship Id="rId5" Type="http://schemas.openxmlformats.org/officeDocument/2006/relationships/hyperlink" Target="https://arxiv.org/pdf/1810.04805.pdf" TargetMode="External"/><Relationship Id="rId4" Type="http://schemas.openxmlformats.org/officeDocument/2006/relationships/hyperlink" Target="https://blog.openai.com/language-unsupervised/"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a:t>Neural Networks </a:t>
            </a:r>
            <a:br>
              <a:rPr lang="en-US" dirty="0"/>
            </a:br>
            <a:r>
              <a:rPr lang="en-US" dirty="0"/>
              <a:t>part 2</a:t>
            </a:r>
          </a:p>
        </p:txBody>
      </p:sp>
      <p:sp>
        <p:nvSpPr>
          <p:cNvPr id="5" name="Subtitle 4"/>
          <p:cNvSpPr>
            <a:spLocks noGrp="1"/>
          </p:cNvSpPr>
          <p:nvPr>
            <p:ph type="subTitle" idx="1"/>
          </p:nvPr>
        </p:nvSpPr>
        <p:spPr/>
        <p:txBody>
          <a:bodyPr/>
          <a:lstStyle/>
          <a:p>
            <a:r>
              <a:rPr lang="en-US" dirty="0" err="1"/>
              <a:t>Jurafsky</a:t>
            </a:r>
            <a:r>
              <a:rPr lang="en-US" dirty="0"/>
              <a:t> and Martin Chapters 7 and 9 </a:t>
            </a:r>
          </a:p>
        </p:txBody>
      </p:sp>
      <p:sp>
        <p:nvSpPr>
          <p:cNvPr id="2" name="TextBox 1"/>
          <p:cNvSpPr txBox="1"/>
          <p:nvPr/>
        </p:nvSpPr>
        <p:spPr>
          <a:xfrm>
            <a:off x="5344160" y="375920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388066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Cross-Entropy Loss</a:t>
            </a:r>
          </a:p>
        </p:txBody>
      </p:sp>
      <p:sp>
        <p:nvSpPr>
          <p:cNvPr id="3" name="Content Placeholder 2"/>
          <p:cNvSpPr>
            <a:spLocks noGrp="1"/>
          </p:cNvSpPr>
          <p:nvPr>
            <p:ph idx="1"/>
          </p:nvPr>
        </p:nvSpPr>
        <p:spPr>
          <a:xfrm>
            <a:off x="822959" y="1845734"/>
            <a:ext cx="7543801" cy="4936066"/>
          </a:xfrm>
        </p:spPr>
        <p:txBody>
          <a:bodyPr/>
          <a:lstStyle/>
          <a:p>
            <a:r>
              <a:rPr lang="en-US" dirty="0"/>
              <a:t>If the neural network is a binary classifier with a sigmoid at the final layer, the loss function is exactly the same as we saw in logistic regression:</a:t>
            </a:r>
          </a:p>
          <a:p>
            <a:endParaRPr lang="en-US" dirty="0"/>
          </a:p>
          <a:p>
            <a:r>
              <a:rPr lang="en-US" dirty="0"/>
              <a:t>For multinomial classification</a:t>
            </a:r>
          </a:p>
          <a:p>
            <a:endParaRPr lang="en-US" dirty="0"/>
          </a:p>
          <a:p>
            <a:r>
              <a:rPr lang="en-US" dirty="0"/>
              <a:t>If there is only one correct answer, where the truth is </a:t>
            </a:r>
            <a:r>
              <a:rPr lang="en-US" i="1" dirty="0" err="1"/>
              <a:t>y</a:t>
            </a:r>
            <a:r>
              <a:rPr lang="en-US" i="1" baseline="-25000" dirty="0" err="1"/>
              <a:t>i</a:t>
            </a:r>
            <a:r>
              <a:rPr lang="en-US" i="1" dirty="0"/>
              <a:t>=1</a:t>
            </a:r>
            <a:r>
              <a:rPr lang="en-US" dirty="0"/>
              <a:t>, then this simplifies to be</a:t>
            </a:r>
          </a:p>
          <a:p>
            <a:endParaRPr lang="en-US" dirty="0"/>
          </a:p>
          <a:p>
            <a:r>
              <a:rPr lang="en-US" dirty="0"/>
              <a:t>Plugging into </a:t>
            </a:r>
            <a:r>
              <a:rPr lang="en-US" dirty="0" err="1"/>
              <a:t>softmax</a:t>
            </a:r>
            <a:r>
              <a:rPr lang="en-US" dirty="0"/>
              <a:t>: </a:t>
            </a:r>
          </a:p>
          <a:p>
            <a:endParaRPr lang="en-US" dirty="0"/>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DBEABBD4-D25D-AE48-8660-1A01DD056B96}"/>
                  </a:ext>
                </a:extLst>
              </p:cNvPr>
              <p:cNvSpPr txBox="1"/>
              <p:nvPr/>
            </p:nvSpPr>
            <p:spPr>
              <a:xfrm>
                <a:off x="579783" y="2866995"/>
                <a:ext cx="8077200" cy="32316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100" b="0" i="1" smtClean="0">
                          <a:latin typeface="Cambria Math" panose="02040503050406030204" pitchFamily="18" charset="0"/>
                        </a:rPr>
                        <m:t>𝐿</m:t>
                      </m:r>
                      <m:r>
                        <a:rPr lang="en-US" sz="2100" b="0" i="1" baseline="-25000" smtClean="0">
                          <a:latin typeface="Cambria Math" panose="02040503050406030204" pitchFamily="18" charset="0"/>
                        </a:rPr>
                        <m:t>𝐶𝐸</m:t>
                      </m:r>
                      <m:d>
                        <m:dPr>
                          <m:ctrlPr>
                            <a:rPr lang="en-US" sz="2100" b="0" i="1" smtClean="0">
                              <a:latin typeface="Cambria Math" panose="02040503050406030204" pitchFamily="18" charset="0"/>
                            </a:rPr>
                          </m:ctrlPr>
                        </m:dPr>
                        <m:e>
                          <m:acc>
                            <m:accPr>
                              <m:chr m:val="̂"/>
                              <m:ctrlPr>
                                <a:rPr lang="en-US" sz="2100" b="0" i="1" smtClean="0">
                                  <a:latin typeface="Cambria Math" panose="02040503050406030204" pitchFamily="18" charset="0"/>
                                </a:rPr>
                              </m:ctrlPr>
                            </m:accPr>
                            <m:e>
                              <m:r>
                                <a:rPr lang="en-US" sz="2100" b="0" i="1" smtClean="0">
                                  <a:latin typeface="Cambria Math" panose="02040503050406030204" pitchFamily="18" charset="0"/>
                                </a:rPr>
                                <m:t>𝑦</m:t>
                              </m:r>
                            </m:e>
                          </m:acc>
                          <m:r>
                            <a:rPr lang="en-US" sz="2100" b="0" i="1" smtClean="0">
                              <a:latin typeface="Cambria Math" panose="02040503050406030204" pitchFamily="18" charset="0"/>
                            </a:rPr>
                            <m:t>, </m:t>
                          </m:r>
                          <m:r>
                            <a:rPr lang="en-US" sz="2100" b="0" i="1" smtClean="0">
                              <a:latin typeface="Cambria Math" panose="02040503050406030204" pitchFamily="18" charset="0"/>
                            </a:rPr>
                            <m:t>𝑦</m:t>
                          </m:r>
                        </m:e>
                      </m:d>
                      <m:r>
                        <a:rPr lang="en-US" sz="2100" b="0" i="1" smtClean="0">
                          <a:latin typeface="Cambria Math" panose="02040503050406030204" pitchFamily="18" charset="0"/>
                        </a:rPr>
                        <m:t>=−</m:t>
                      </m:r>
                      <m:func>
                        <m:funcPr>
                          <m:ctrlPr>
                            <a:rPr lang="en-US" sz="2100" b="0" i="1" smtClean="0">
                              <a:latin typeface="Cambria Math" panose="02040503050406030204" pitchFamily="18" charset="0"/>
                            </a:rPr>
                          </m:ctrlPr>
                        </m:funcPr>
                        <m:fName>
                          <m:r>
                            <m:rPr>
                              <m:sty m:val="p"/>
                            </m:rPr>
                            <a:rPr lang="en-US" sz="2100" b="0" i="0" smtClean="0">
                              <a:latin typeface="Cambria Math" panose="02040503050406030204" pitchFamily="18" charset="0"/>
                            </a:rPr>
                            <m:t>log</m:t>
                          </m:r>
                          <m:r>
                            <a:rPr lang="en-US" sz="2100" b="0" i="0" smtClean="0">
                              <a:latin typeface="Cambria Math" panose="02040503050406030204" pitchFamily="18" charset="0"/>
                            </a:rPr>
                            <m:t> </m:t>
                          </m:r>
                          <m:r>
                            <a:rPr lang="en-US" sz="2100" i="1">
                              <a:latin typeface="Cambria Math" panose="02040503050406030204" pitchFamily="18" charset="0"/>
                            </a:rPr>
                            <m:t>𝑝</m:t>
                          </m:r>
                          <m:d>
                            <m:dPr>
                              <m:ctrlPr>
                                <a:rPr lang="en-US" sz="2100" i="1">
                                  <a:latin typeface="Cambria Math" panose="02040503050406030204" pitchFamily="18" charset="0"/>
                                </a:rPr>
                              </m:ctrlPr>
                            </m:dPr>
                            <m:e>
                              <m:r>
                                <a:rPr lang="en-US" sz="2100" i="1">
                                  <a:latin typeface="Cambria Math" panose="02040503050406030204" pitchFamily="18" charset="0"/>
                                </a:rPr>
                                <m:t>𝑦</m:t>
                              </m:r>
                            </m:e>
                            <m:e>
                              <m:r>
                                <a:rPr lang="en-US" sz="2100" i="1">
                                  <a:latin typeface="Cambria Math" panose="02040503050406030204" pitchFamily="18" charset="0"/>
                                </a:rPr>
                                <m:t>𝑥</m:t>
                              </m:r>
                            </m:e>
                          </m:d>
                        </m:fName>
                        <m:e>
                          <m:r>
                            <a:rPr lang="en-US" sz="2100" b="0" i="1" smtClean="0">
                              <a:latin typeface="Cambria Math" panose="02040503050406030204" pitchFamily="18" charset="0"/>
                            </a:rPr>
                            <m:t>=−[</m:t>
                          </m:r>
                          <m:r>
                            <a:rPr lang="en-US" sz="2100" b="0" i="1" smtClean="0">
                              <a:latin typeface="Cambria Math" panose="02040503050406030204" pitchFamily="18" charset="0"/>
                            </a:rPr>
                            <m:t>𝑦</m:t>
                          </m:r>
                          <m:func>
                            <m:funcPr>
                              <m:ctrlPr>
                                <a:rPr lang="en-US" sz="2100" b="0" i="1" smtClean="0">
                                  <a:latin typeface="Cambria Math" panose="02040503050406030204" pitchFamily="18" charset="0"/>
                                </a:rPr>
                              </m:ctrlPr>
                            </m:funcPr>
                            <m:fName>
                              <m:r>
                                <m:rPr>
                                  <m:sty m:val="p"/>
                                </m:rPr>
                                <a:rPr lang="en-US" sz="2100" b="0" i="0" smtClean="0">
                                  <a:latin typeface="Cambria Math" panose="02040503050406030204" pitchFamily="18" charset="0"/>
                                </a:rPr>
                                <m:t>log</m:t>
                              </m:r>
                            </m:fName>
                            <m:e>
                              <m:acc>
                                <m:accPr>
                                  <m:chr m:val="̂"/>
                                  <m:ctrlPr>
                                    <a:rPr lang="en-US" sz="2100" b="0" i="1" smtClean="0">
                                      <a:latin typeface="Cambria Math" panose="02040503050406030204" pitchFamily="18" charset="0"/>
                                    </a:rPr>
                                  </m:ctrlPr>
                                </m:accPr>
                                <m:e>
                                  <m:r>
                                    <a:rPr lang="en-US" sz="2100" b="0" i="1" smtClean="0">
                                      <a:latin typeface="Cambria Math" panose="02040503050406030204" pitchFamily="18" charset="0"/>
                                    </a:rPr>
                                    <m:t>𝑦</m:t>
                                  </m:r>
                                </m:e>
                              </m:acc>
                              <m:r>
                                <a:rPr lang="en-US" sz="2100" b="0" i="1" smtClean="0">
                                  <a:latin typeface="Cambria Math" panose="02040503050406030204" pitchFamily="18" charset="0"/>
                                </a:rPr>
                                <m:t>+</m:t>
                              </m:r>
                              <m:d>
                                <m:dPr>
                                  <m:ctrlPr>
                                    <a:rPr lang="en-US" sz="2100" b="0" i="1" smtClean="0">
                                      <a:latin typeface="Cambria Math" panose="02040503050406030204" pitchFamily="18" charset="0"/>
                                    </a:rPr>
                                  </m:ctrlPr>
                                </m:dPr>
                                <m:e>
                                  <m:r>
                                    <a:rPr lang="en-US" sz="2100" b="0" i="1" smtClean="0">
                                      <a:latin typeface="Cambria Math" panose="02040503050406030204" pitchFamily="18" charset="0"/>
                                    </a:rPr>
                                    <m:t>1 −</m:t>
                                  </m:r>
                                  <m:r>
                                    <a:rPr lang="en-US" sz="2100" b="0" i="1" smtClean="0">
                                      <a:latin typeface="Cambria Math" panose="02040503050406030204" pitchFamily="18" charset="0"/>
                                    </a:rPr>
                                    <m:t>𝑦</m:t>
                                  </m:r>
                                </m:e>
                              </m:d>
                              <m:func>
                                <m:funcPr>
                                  <m:ctrlPr>
                                    <a:rPr lang="en-US" sz="2100" b="0" i="1" smtClean="0">
                                      <a:latin typeface="Cambria Math" panose="02040503050406030204" pitchFamily="18" charset="0"/>
                                    </a:rPr>
                                  </m:ctrlPr>
                                </m:funcPr>
                                <m:fName>
                                  <m:r>
                                    <m:rPr>
                                      <m:sty m:val="p"/>
                                    </m:rPr>
                                    <a:rPr lang="en-US" sz="2100" b="0" i="0" smtClean="0">
                                      <a:latin typeface="Cambria Math" panose="02040503050406030204" pitchFamily="18" charset="0"/>
                                    </a:rPr>
                                    <m:t>log</m:t>
                                  </m:r>
                                </m:fName>
                                <m:e>
                                  <m:r>
                                    <a:rPr lang="en-US" sz="2100" b="0" i="1" smtClean="0">
                                      <a:latin typeface="Cambria Math" panose="02040503050406030204" pitchFamily="18" charset="0"/>
                                    </a:rPr>
                                    <m:t>(1 − </m:t>
                                  </m:r>
                                  <m:acc>
                                    <m:accPr>
                                      <m:chr m:val="̂"/>
                                      <m:ctrlPr>
                                        <a:rPr lang="en-US" sz="2100" b="0" i="1" smtClean="0">
                                          <a:latin typeface="Cambria Math" panose="02040503050406030204" pitchFamily="18" charset="0"/>
                                        </a:rPr>
                                      </m:ctrlPr>
                                    </m:accPr>
                                    <m:e>
                                      <m:r>
                                        <a:rPr lang="en-US" sz="2100" b="0" i="1" smtClean="0">
                                          <a:latin typeface="Cambria Math" panose="02040503050406030204" pitchFamily="18" charset="0"/>
                                        </a:rPr>
                                        <m:t>𝑦</m:t>
                                      </m:r>
                                    </m:e>
                                  </m:acc>
                                </m:e>
                              </m:func>
                              <m:r>
                                <a:rPr lang="en-US" sz="2100" b="0" i="1" smtClean="0">
                                  <a:latin typeface="Cambria Math" panose="02040503050406030204" pitchFamily="18" charset="0"/>
                                </a:rPr>
                                <m:t>)]</m:t>
                              </m:r>
                            </m:e>
                          </m:func>
                        </m:e>
                      </m:func>
                    </m:oMath>
                  </m:oMathPara>
                </a14:m>
                <a:endParaRPr lang="en-US" sz="2100" dirty="0"/>
              </a:p>
            </p:txBody>
          </p:sp>
        </mc:Choice>
        <mc:Fallback xmlns="">
          <p:sp>
            <p:nvSpPr>
              <p:cNvPr id="11" name="TextBox 10">
                <a:extLst>
                  <a:ext uri="{FF2B5EF4-FFF2-40B4-BE49-F238E27FC236}">
                    <a16:creationId xmlns:a16="http://schemas.microsoft.com/office/drawing/2014/main" id="{DBEABBD4-D25D-AE48-8660-1A01DD056B96}"/>
                  </a:ext>
                </a:extLst>
              </p:cNvPr>
              <p:cNvSpPr txBox="1">
                <a:spLocks noRot="1" noChangeAspect="1" noMove="1" noResize="1" noEditPoints="1" noAdjustHandles="1" noChangeArrowheads="1" noChangeShapeType="1" noTextEdit="1"/>
              </p:cNvSpPr>
              <p:nvPr/>
            </p:nvSpPr>
            <p:spPr>
              <a:xfrm>
                <a:off x="579783" y="2866995"/>
                <a:ext cx="8077200" cy="323165"/>
              </a:xfrm>
              <a:prstGeom prst="rect">
                <a:avLst/>
              </a:prstGeom>
              <a:blipFill>
                <a:blip r:embed="rId3"/>
                <a:stretch>
                  <a:fillRect t="-19231" b="-3846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31B7636D-3438-7744-A148-0714AEA31A62}"/>
                  </a:ext>
                </a:extLst>
              </p:cNvPr>
              <p:cNvSpPr txBox="1"/>
              <p:nvPr/>
            </p:nvSpPr>
            <p:spPr>
              <a:xfrm>
                <a:off x="2963214" y="3721404"/>
                <a:ext cx="3263289" cy="344774"/>
              </a:xfrm>
              <a:prstGeom prst="rect">
                <a:avLst/>
              </a:prstGeom>
              <a:noFill/>
            </p:spPr>
            <p:txBody>
              <a:bodyPr wrap="square" lIns="0" tIns="0" rIns="0" bIns="0" rtlCol="0">
                <a:spAutoFit/>
              </a:bodyPr>
              <a:lstStyle/>
              <a:p>
                <a14:m>
                  <m:oMath xmlns:m="http://schemas.openxmlformats.org/officeDocument/2006/math">
                    <m:r>
                      <a:rPr lang="en-US" sz="2100" b="0" i="1" smtClean="0">
                        <a:latin typeface="Cambria Math" panose="02040503050406030204" pitchFamily="18" charset="0"/>
                      </a:rPr>
                      <m:t>𝐿</m:t>
                    </m:r>
                    <m:r>
                      <a:rPr lang="en-US" sz="2100" b="0" i="1" baseline="-25000" smtClean="0">
                        <a:latin typeface="Cambria Math" panose="02040503050406030204" pitchFamily="18" charset="0"/>
                      </a:rPr>
                      <m:t>𝐶𝐸</m:t>
                    </m:r>
                    <m:d>
                      <m:dPr>
                        <m:ctrlPr>
                          <a:rPr lang="en-US" sz="2100" b="0" i="1" smtClean="0">
                            <a:latin typeface="Cambria Math" panose="02040503050406030204" pitchFamily="18" charset="0"/>
                          </a:rPr>
                        </m:ctrlPr>
                      </m:dPr>
                      <m:e>
                        <m:acc>
                          <m:accPr>
                            <m:chr m:val="̂"/>
                            <m:ctrlPr>
                              <a:rPr lang="en-US" sz="2100" b="0" i="1" smtClean="0">
                                <a:latin typeface="Cambria Math" panose="02040503050406030204" pitchFamily="18" charset="0"/>
                              </a:rPr>
                            </m:ctrlPr>
                          </m:accPr>
                          <m:e>
                            <m:r>
                              <a:rPr lang="en-US" sz="2100" b="0" i="1" smtClean="0">
                                <a:latin typeface="Cambria Math" panose="02040503050406030204" pitchFamily="18" charset="0"/>
                              </a:rPr>
                              <m:t>𝑦</m:t>
                            </m:r>
                          </m:e>
                        </m:acc>
                        <m:r>
                          <a:rPr lang="en-US" sz="2100" b="0" i="1" smtClean="0">
                            <a:latin typeface="Cambria Math" panose="02040503050406030204" pitchFamily="18" charset="0"/>
                          </a:rPr>
                          <m:t>, </m:t>
                        </m:r>
                        <m:r>
                          <a:rPr lang="en-US" sz="2100" b="0" i="1" smtClean="0">
                            <a:latin typeface="Cambria Math" panose="02040503050406030204" pitchFamily="18" charset="0"/>
                          </a:rPr>
                          <m:t>𝑦</m:t>
                        </m:r>
                      </m:e>
                    </m:d>
                    <m:r>
                      <a:rPr lang="en-US" sz="2100" b="0" i="1" smtClean="0">
                        <a:latin typeface="Cambria Math" panose="02040503050406030204" pitchFamily="18" charset="0"/>
                      </a:rPr>
                      <m:t>= </m:t>
                    </m:r>
                    <m:r>
                      <a:rPr lang="en-US" sz="2100" b="0" i="1" smtClean="0">
                        <a:latin typeface="Cambria Math" panose="02040503050406030204" pitchFamily="18" charset="0"/>
                        <a:ea typeface="Cambria Math" panose="02040503050406030204" pitchFamily="18" charset="0"/>
                      </a:rPr>
                      <m:t>− </m:t>
                    </m:r>
                    <m:nary>
                      <m:naryPr>
                        <m:chr m:val="∑"/>
                        <m:ctrlPr>
                          <a:rPr lang="en-US" sz="2100" b="0" i="1" smtClean="0">
                            <a:latin typeface="Cambria Math" panose="02040503050406030204" pitchFamily="18" charset="0"/>
                            <a:ea typeface="Cambria Math" panose="02040503050406030204" pitchFamily="18" charset="0"/>
                          </a:rPr>
                        </m:ctrlPr>
                      </m:naryPr>
                      <m:sub>
                        <m:r>
                          <m:rPr>
                            <m:brk m:alnAt="23"/>
                          </m:rPr>
                          <a:rPr lang="en-US" sz="2100" b="0" i="1" smtClean="0">
                            <a:latin typeface="Cambria Math" panose="02040503050406030204" pitchFamily="18" charset="0"/>
                            <a:ea typeface="Cambria Math" panose="02040503050406030204" pitchFamily="18" charset="0"/>
                          </a:rPr>
                          <m:t>𝑖</m:t>
                        </m:r>
                        <m:r>
                          <a:rPr lang="en-US" sz="2100" b="0" i="1" smtClean="0">
                            <a:latin typeface="Cambria Math" panose="02040503050406030204" pitchFamily="18" charset="0"/>
                            <a:ea typeface="Cambria Math" panose="02040503050406030204" pitchFamily="18" charset="0"/>
                          </a:rPr>
                          <m:t>=1</m:t>
                        </m:r>
                      </m:sub>
                      <m:sup>
                        <m:r>
                          <a:rPr lang="en-US" sz="2100" b="0" i="1" smtClean="0">
                            <a:latin typeface="Cambria Math" panose="02040503050406030204" pitchFamily="18" charset="0"/>
                            <a:ea typeface="Cambria Math" panose="02040503050406030204" pitchFamily="18" charset="0"/>
                          </a:rPr>
                          <m:t>𝐶</m:t>
                        </m:r>
                      </m:sup>
                      <m:e>
                        <m:r>
                          <a:rPr lang="en-US" sz="2100" b="0" i="1" smtClean="0">
                            <a:latin typeface="Cambria Math" panose="02040503050406030204" pitchFamily="18" charset="0"/>
                            <a:ea typeface="Cambria Math" panose="02040503050406030204" pitchFamily="18" charset="0"/>
                          </a:rPr>
                          <m:t>𝑦</m:t>
                        </m:r>
                        <m:r>
                          <a:rPr lang="en-US" sz="2100" b="0" i="1" baseline="-25000" smtClean="0">
                            <a:latin typeface="Cambria Math" panose="02040503050406030204" pitchFamily="18" charset="0"/>
                            <a:ea typeface="Cambria Math" panose="02040503050406030204" pitchFamily="18" charset="0"/>
                          </a:rPr>
                          <m:t>𝑖</m:t>
                        </m:r>
                        <m:func>
                          <m:funcPr>
                            <m:ctrlPr>
                              <a:rPr lang="en-US" sz="2100" b="0" i="1" smtClean="0">
                                <a:latin typeface="Cambria Math" panose="02040503050406030204" pitchFamily="18" charset="0"/>
                                <a:ea typeface="Cambria Math" panose="02040503050406030204" pitchFamily="18" charset="0"/>
                              </a:rPr>
                            </m:ctrlPr>
                          </m:funcPr>
                          <m:fName>
                            <m:r>
                              <m:rPr>
                                <m:sty m:val="p"/>
                              </m:rPr>
                              <a:rPr lang="en-US" sz="2100" b="0" i="0" smtClean="0">
                                <a:latin typeface="Cambria Math" panose="02040503050406030204" pitchFamily="18" charset="0"/>
                                <a:ea typeface="Cambria Math" panose="02040503050406030204" pitchFamily="18" charset="0"/>
                              </a:rPr>
                              <m:t>log</m:t>
                            </m:r>
                          </m:fName>
                          <m:e>
                            <m:acc>
                              <m:accPr>
                                <m:chr m:val="̂"/>
                                <m:ctrlPr>
                                  <a:rPr lang="en-US" sz="2100" b="0" i="1" smtClean="0">
                                    <a:latin typeface="Cambria Math" panose="02040503050406030204" pitchFamily="18" charset="0"/>
                                    <a:ea typeface="Cambria Math" panose="02040503050406030204" pitchFamily="18" charset="0"/>
                                  </a:rPr>
                                </m:ctrlPr>
                              </m:accPr>
                              <m:e>
                                <m:r>
                                  <a:rPr lang="en-US" sz="2100" b="0" i="1" smtClean="0">
                                    <a:latin typeface="Cambria Math" panose="02040503050406030204" pitchFamily="18" charset="0"/>
                                    <a:ea typeface="Cambria Math" panose="02040503050406030204" pitchFamily="18" charset="0"/>
                                  </a:rPr>
                                  <m:t>𝑦</m:t>
                                </m:r>
                                <m:r>
                                  <a:rPr lang="en-US" sz="2100" b="0" i="1" baseline="-25000" smtClean="0">
                                    <a:latin typeface="Cambria Math" panose="02040503050406030204" pitchFamily="18" charset="0"/>
                                    <a:ea typeface="Cambria Math" panose="02040503050406030204" pitchFamily="18" charset="0"/>
                                  </a:rPr>
                                  <m:t>𝑖</m:t>
                                </m:r>
                              </m:e>
                            </m:acc>
                          </m:e>
                        </m:func>
                        <m:r>
                          <a:rPr lang="en-US" sz="2100" b="0" i="1" smtClean="0">
                            <a:latin typeface="Cambria Math" panose="02040503050406030204" pitchFamily="18" charset="0"/>
                            <a:ea typeface="Cambria Math" panose="02040503050406030204" pitchFamily="18" charset="0"/>
                          </a:rPr>
                          <m:t>  </m:t>
                        </m:r>
                      </m:e>
                    </m:nary>
                  </m:oMath>
                </a14:m>
                <a:r>
                  <a:rPr lang="en-US" sz="2100" dirty="0"/>
                  <a:t> </a:t>
                </a:r>
              </a:p>
            </p:txBody>
          </p:sp>
        </mc:Choice>
        <mc:Fallback xmlns="">
          <p:sp>
            <p:nvSpPr>
              <p:cNvPr id="12" name="TextBox 11">
                <a:extLst>
                  <a:ext uri="{FF2B5EF4-FFF2-40B4-BE49-F238E27FC236}">
                    <a16:creationId xmlns:a16="http://schemas.microsoft.com/office/drawing/2014/main" id="{31B7636D-3438-7744-A148-0714AEA31A62}"/>
                  </a:ext>
                </a:extLst>
              </p:cNvPr>
              <p:cNvSpPr txBox="1">
                <a:spLocks noRot="1" noChangeAspect="1" noMove="1" noResize="1" noEditPoints="1" noAdjustHandles="1" noChangeArrowheads="1" noChangeShapeType="1" noTextEdit="1"/>
              </p:cNvSpPr>
              <p:nvPr/>
            </p:nvSpPr>
            <p:spPr>
              <a:xfrm>
                <a:off x="2963214" y="3721404"/>
                <a:ext cx="3263289" cy="344774"/>
              </a:xfrm>
              <a:prstGeom prst="rect">
                <a:avLst/>
              </a:prstGeom>
              <a:blipFill>
                <a:blip r:embed="rId4"/>
                <a:stretch>
                  <a:fillRect l="-2326" t="-146429" r="-3488" b="-22857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F3778783-A3DA-3A4A-AB76-4767C870C36B}"/>
                  </a:ext>
                </a:extLst>
              </p:cNvPr>
              <p:cNvSpPr txBox="1"/>
              <p:nvPr/>
            </p:nvSpPr>
            <p:spPr>
              <a:xfrm>
                <a:off x="2743200" y="4874000"/>
                <a:ext cx="3263289" cy="32316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100" b="0" i="1" smtClean="0">
                          <a:latin typeface="Cambria Math" panose="02040503050406030204" pitchFamily="18" charset="0"/>
                        </a:rPr>
                        <m:t>𝐿</m:t>
                      </m:r>
                      <m:r>
                        <a:rPr lang="en-US" sz="2100" b="0" i="1" baseline="-25000" smtClean="0">
                          <a:latin typeface="Cambria Math" panose="02040503050406030204" pitchFamily="18" charset="0"/>
                        </a:rPr>
                        <m:t>𝐶𝐸</m:t>
                      </m:r>
                      <m:d>
                        <m:dPr>
                          <m:ctrlPr>
                            <a:rPr lang="en-US" sz="2100" b="0" i="1" smtClean="0">
                              <a:latin typeface="Cambria Math" panose="02040503050406030204" pitchFamily="18" charset="0"/>
                            </a:rPr>
                          </m:ctrlPr>
                        </m:dPr>
                        <m:e>
                          <m:acc>
                            <m:accPr>
                              <m:chr m:val="̂"/>
                              <m:ctrlPr>
                                <a:rPr lang="en-US" sz="2100" b="0" i="1" smtClean="0">
                                  <a:latin typeface="Cambria Math" panose="02040503050406030204" pitchFamily="18" charset="0"/>
                                </a:rPr>
                              </m:ctrlPr>
                            </m:accPr>
                            <m:e>
                              <m:r>
                                <a:rPr lang="en-US" sz="2100" b="0" i="1" smtClean="0">
                                  <a:latin typeface="Cambria Math" panose="02040503050406030204" pitchFamily="18" charset="0"/>
                                </a:rPr>
                                <m:t>𝑦</m:t>
                              </m:r>
                            </m:e>
                          </m:acc>
                          <m:r>
                            <a:rPr lang="en-US" sz="2100" b="0" i="1" smtClean="0">
                              <a:latin typeface="Cambria Math" panose="02040503050406030204" pitchFamily="18" charset="0"/>
                            </a:rPr>
                            <m:t>, </m:t>
                          </m:r>
                          <m:r>
                            <a:rPr lang="en-US" sz="2100" b="0" i="1" smtClean="0">
                              <a:latin typeface="Cambria Math" panose="02040503050406030204" pitchFamily="18" charset="0"/>
                            </a:rPr>
                            <m:t>𝑦</m:t>
                          </m:r>
                        </m:e>
                      </m:d>
                      <m:r>
                        <a:rPr lang="en-US" sz="2100" b="0" i="1" smtClean="0">
                          <a:latin typeface="Cambria Math" panose="02040503050406030204" pitchFamily="18" charset="0"/>
                        </a:rPr>
                        <m:t>= </m:t>
                      </m:r>
                      <m:r>
                        <a:rPr lang="en-US" sz="2100" b="0" i="1" smtClean="0">
                          <a:latin typeface="Cambria Math" panose="02040503050406030204" pitchFamily="18" charset="0"/>
                          <a:ea typeface="Cambria Math" panose="02040503050406030204" pitchFamily="18" charset="0"/>
                        </a:rPr>
                        <m:t>−</m:t>
                      </m:r>
                      <m:func>
                        <m:funcPr>
                          <m:ctrlPr>
                            <a:rPr lang="en-US" sz="2100" i="1">
                              <a:latin typeface="Cambria Math" panose="02040503050406030204" pitchFamily="18" charset="0"/>
                              <a:ea typeface="Cambria Math" panose="02040503050406030204" pitchFamily="18" charset="0"/>
                            </a:rPr>
                          </m:ctrlPr>
                        </m:funcPr>
                        <m:fName>
                          <m:r>
                            <m:rPr>
                              <m:sty m:val="p"/>
                            </m:rPr>
                            <a:rPr lang="en-US" sz="2100">
                              <a:latin typeface="Cambria Math" panose="02040503050406030204" pitchFamily="18" charset="0"/>
                              <a:ea typeface="Cambria Math" panose="02040503050406030204" pitchFamily="18" charset="0"/>
                            </a:rPr>
                            <m:t>log</m:t>
                          </m:r>
                        </m:fName>
                        <m:e>
                          <m:acc>
                            <m:accPr>
                              <m:chr m:val="̂"/>
                              <m:ctrlPr>
                                <a:rPr lang="en-US" sz="2100" i="1">
                                  <a:latin typeface="Cambria Math" panose="02040503050406030204" pitchFamily="18" charset="0"/>
                                  <a:ea typeface="Cambria Math" panose="02040503050406030204" pitchFamily="18" charset="0"/>
                                </a:rPr>
                              </m:ctrlPr>
                            </m:accPr>
                            <m:e>
                              <m:r>
                                <a:rPr lang="en-US" sz="2100" i="1">
                                  <a:latin typeface="Cambria Math" panose="02040503050406030204" pitchFamily="18" charset="0"/>
                                  <a:ea typeface="Cambria Math" panose="02040503050406030204" pitchFamily="18" charset="0"/>
                                </a:rPr>
                                <m:t>𝑦</m:t>
                              </m:r>
                              <m:r>
                                <a:rPr lang="en-US" sz="2100" i="1" baseline="-25000">
                                  <a:latin typeface="Cambria Math" panose="02040503050406030204" pitchFamily="18" charset="0"/>
                                  <a:ea typeface="Cambria Math" panose="02040503050406030204" pitchFamily="18" charset="0"/>
                                </a:rPr>
                                <m:t>𝑖</m:t>
                              </m:r>
                            </m:e>
                          </m:acc>
                        </m:e>
                      </m:func>
                    </m:oMath>
                  </m:oMathPara>
                </a14:m>
                <a:endParaRPr lang="en-US" sz="2100" dirty="0"/>
              </a:p>
            </p:txBody>
          </p:sp>
        </mc:Choice>
        <mc:Fallback xmlns="">
          <p:sp>
            <p:nvSpPr>
              <p:cNvPr id="13" name="TextBox 12">
                <a:extLst>
                  <a:ext uri="{FF2B5EF4-FFF2-40B4-BE49-F238E27FC236}">
                    <a16:creationId xmlns:a16="http://schemas.microsoft.com/office/drawing/2014/main" id="{F3778783-A3DA-3A4A-AB76-4767C870C36B}"/>
                  </a:ext>
                </a:extLst>
              </p:cNvPr>
              <p:cNvSpPr txBox="1">
                <a:spLocks noRot="1" noChangeAspect="1" noMove="1" noResize="1" noEditPoints="1" noAdjustHandles="1" noChangeArrowheads="1" noChangeShapeType="1" noTextEdit="1"/>
              </p:cNvSpPr>
              <p:nvPr/>
            </p:nvSpPr>
            <p:spPr>
              <a:xfrm>
                <a:off x="2743200" y="4874000"/>
                <a:ext cx="3263289" cy="323165"/>
              </a:xfrm>
              <a:prstGeom prst="rect">
                <a:avLst/>
              </a:prstGeom>
              <a:blipFill>
                <a:blip r:embed="rId5"/>
                <a:stretch>
                  <a:fillRect t="-24000" b="-4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7116B933-9057-7248-BE63-8D776F671D6A}"/>
                  </a:ext>
                </a:extLst>
              </p:cNvPr>
              <p:cNvSpPr txBox="1"/>
              <p:nvPr/>
            </p:nvSpPr>
            <p:spPr>
              <a:xfrm>
                <a:off x="2861882" y="5869094"/>
                <a:ext cx="3263289" cy="706604"/>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𝐿</m:t>
                      </m:r>
                      <m:r>
                        <a:rPr lang="en-US" sz="2000" b="0" i="1" baseline="-25000" smtClean="0">
                          <a:latin typeface="Cambria Math" panose="02040503050406030204" pitchFamily="18" charset="0"/>
                        </a:rPr>
                        <m:t>𝐶𝐸</m:t>
                      </m:r>
                      <m:d>
                        <m:dPr>
                          <m:ctrlPr>
                            <a:rPr lang="en-US" sz="2000" b="0" i="1" smtClean="0">
                              <a:latin typeface="Cambria Math" panose="02040503050406030204" pitchFamily="18" charset="0"/>
                            </a:rPr>
                          </m:ctrlPr>
                        </m:dPr>
                        <m:e>
                          <m:acc>
                            <m:accPr>
                              <m:chr m:val="̂"/>
                              <m:ctrlPr>
                                <a:rPr lang="en-US" sz="2000" b="0" i="1" smtClean="0">
                                  <a:latin typeface="Cambria Math" panose="02040503050406030204" pitchFamily="18" charset="0"/>
                                </a:rPr>
                              </m:ctrlPr>
                            </m:accPr>
                            <m:e>
                              <m:r>
                                <a:rPr lang="en-US" sz="2000" b="0" i="1" smtClean="0">
                                  <a:latin typeface="Cambria Math" panose="02040503050406030204" pitchFamily="18" charset="0"/>
                                </a:rPr>
                                <m:t>𝑦</m:t>
                              </m:r>
                            </m:e>
                          </m:acc>
                          <m:r>
                            <a:rPr lang="en-US" sz="2000" b="0" i="1" smtClean="0">
                              <a:latin typeface="Cambria Math" panose="02040503050406030204" pitchFamily="18" charset="0"/>
                            </a:rPr>
                            <m:t>, </m:t>
                          </m:r>
                          <m:r>
                            <a:rPr lang="en-US" sz="2000" b="0" i="1" smtClean="0">
                              <a:latin typeface="Cambria Math" panose="02040503050406030204" pitchFamily="18" charset="0"/>
                            </a:rPr>
                            <m:t>𝑦</m:t>
                          </m:r>
                        </m:e>
                      </m:d>
                      <m:r>
                        <a:rPr lang="en-US" sz="2000" b="0" i="1" smtClean="0">
                          <a:latin typeface="Cambria Math" panose="02040503050406030204" pitchFamily="18" charset="0"/>
                        </a:rPr>
                        <m:t>= </m:t>
                      </m:r>
                      <m:r>
                        <a:rPr lang="en-US" sz="2000" b="0" i="1" smtClean="0">
                          <a:latin typeface="Cambria Math" panose="02040503050406030204" pitchFamily="18" charset="0"/>
                          <a:ea typeface="Cambria Math" panose="02040503050406030204" pitchFamily="18" charset="0"/>
                        </a:rPr>
                        <m:t>−</m:t>
                      </m:r>
                      <m:func>
                        <m:funcPr>
                          <m:ctrlPr>
                            <a:rPr lang="en-US" sz="2000" i="1">
                              <a:latin typeface="Cambria Math" panose="02040503050406030204" pitchFamily="18" charset="0"/>
                              <a:ea typeface="Cambria Math" panose="02040503050406030204" pitchFamily="18" charset="0"/>
                            </a:rPr>
                          </m:ctrlPr>
                        </m:funcPr>
                        <m:fName>
                          <m:r>
                            <m:rPr>
                              <m:sty m:val="p"/>
                            </m:rPr>
                            <a:rPr lang="en-US" sz="2000">
                              <a:latin typeface="Cambria Math" panose="02040503050406030204" pitchFamily="18" charset="0"/>
                              <a:ea typeface="Cambria Math" panose="02040503050406030204" pitchFamily="18" charset="0"/>
                            </a:rPr>
                            <m:t>log</m:t>
                          </m:r>
                        </m:fName>
                        <m:e>
                          <m:f>
                            <m:fPr>
                              <m:ctrlPr>
                                <a:rPr lang="en-US" sz="2000" i="1" smtClean="0">
                                  <a:latin typeface="Cambria Math" panose="02040503050406030204" pitchFamily="18" charset="0"/>
                                  <a:ea typeface="Cambria Math" panose="02040503050406030204" pitchFamily="18" charset="0"/>
                                </a:rPr>
                              </m:ctrlPr>
                            </m:fPr>
                            <m:num>
                              <m:sSup>
                                <m:sSupPr>
                                  <m:ctrlPr>
                                    <a:rPr lang="en-US" sz="2000" i="1" smtClean="0">
                                      <a:latin typeface="Cambria Math" panose="02040503050406030204" pitchFamily="18" charset="0"/>
                                      <a:ea typeface="Cambria Math" panose="02040503050406030204" pitchFamily="18" charset="0"/>
                                    </a:rPr>
                                  </m:ctrlPr>
                                </m:sSupPr>
                                <m:e>
                                  <m:r>
                                    <a:rPr lang="en-US" sz="2000" b="0" i="1" smtClean="0">
                                      <a:latin typeface="Cambria Math" panose="02040503050406030204" pitchFamily="18" charset="0"/>
                                      <a:ea typeface="Cambria Math" panose="02040503050406030204" pitchFamily="18" charset="0"/>
                                    </a:rPr>
                                    <m:t>𝑒</m:t>
                                  </m:r>
                                </m:e>
                                <m:sup>
                                  <m:r>
                                    <a:rPr lang="en-US" sz="2000" b="0" i="1" smtClean="0">
                                      <a:latin typeface="Cambria Math" panose="02040503050406030204" pitchFamily="18" charset="0"/>
                                      <a:ea typeface="Cambria Math" panose="02040503050406030204" pitchFamily="18" charset="0"/>
                                    </a:rPr>
                                    <m:t>𝑧</m:t>
                                  </m:r>
                                  <m:r>
                                    <a:rPr lang="en-US" sz="2000" b="0" i="1" baseline="-25000" smtClean="0">
                                      <a:latin typeface="Cambria Math" panose="02040503050406030204" pitchFamily="18" charset="0"/>
                                      <a:ea typeface="Cambria Math" panose="02040503050406030204" pitchFamily="18" charset="0"/>
                                    </a:rPr>
                                    <m:t>𝑖</m:t>
                                  </m:r>
                                </m:sup>
                              </m:sSup>
                            </m:num>
                            <m:den>
                              <m:nary>
                                <m:naryPr>
                                  <m:chr m:val="∑"/>
                                  <m:ctrlPr>
                                    <a:rPr lang="en-US" sz="2000" i="1" smtClean="0">
                                      <a:latin typeface="Cambria Math" panose="02040503050406030204" pitchFamily="18" charset="0"/>
                                      <a:ea typeface="Cambria Math" panose="02040503050406030204" pitchFamily="18" charset="0"/>
                                    </a:rPr>
                                  </m:ctrlPr>
                                </m:naryPr>
                                <m:sub>
                                  <m:r>
                                    <m:rPr>
                                      <m:brk m:alnAt="23"/>
                                    </m:rPr>
                                    <a:rPr lang="en-US" sz="2000" b="0" i="1" smtClean="0">
                                      <a:latin typeface="Cambria Math" panose="02040503050406030204" pitchFamily="18" charset="0"/>
                                      <a:ea typeface="Cambria Math" panose="02040503050406030204" pitchFamily="18" charset="0"/>
                                    </a:rPr>
                                    <m:t>𝑗</m:t>
                                  </m:r>
                                  <m:r>
                                    <a:rPr lang="en-US" sz="2000" b="0" i="1" smtClean="0">
                                      <a:latin typeface="Cambria Math" panose="02040503050406030204" pitchFamily="18" charset="0"/>
                                      <a:ea typeface="Cambria Math" panose="02040503050406030204" pitchFamily="18" charset="0"/>
                                    </a:rPr>
                                    <m:t>=1</m:t>
                                  </m:r>
                                </m:sub>
                                <m:sup>
                                  <m:r>
                                    <a:rPr lang="en-US" sz="2000" b="0" i="1" smtClean="0">
                                      <a:latin typeface="Cambria Math" panose="02040503050406030204" pitchFamily="18" charset="0"/>
                                      <a:ea typeface="Cambria Math" panose="02040503050406030204" pitchFamily="18" charset="0"/>
                                    </a:rPr>
                                    <m:t>𝐾</m:t>
                                  </m:r>
                                </m:sup>
                                <m:e>
                                  <m:sSup>
                                    <m:sSupPr>
                                      <m:ctrlPr>
                                        <a:rPr lang="en-US" sz="2000" i="1" smtClean="0">
                                          <a:latin typeface="Cambria Math" panose="02040503050406030204" pitchFamily="18" charset="0"/>
                                          <a:ea typeface="Cambria Math" panose="02040503050406030204" pitchFamily="18" charset="0"/>
                                        </a:rPr>
                                      </m:ctrlPr>
                                    </m:sSupPr>
                                    <m:e>
                                      <m:r>
                                        <a:rPr lang="en-US" sz="2000" b="0" i="1" smtClean="0">
                                          <a:latin typeface="Cambria Math" panose="02040503050406030204" pitchFamily="18" charset="0"/>
                                          <a:ea typeface="Cambria Math" panose="02040503050406030204" pitchFamily="18" charset="0"/>
                                        </a:rPr>
                                        <m:t>𝑒</m:t>
                                      </m:r>
                                    </m:e>
                                    <m:sup>
                                      <m:r>
                                        <a:rPr lang="en-US" sz="2000" b="0" i="1" smtClean="0">
                                          <a:latin typeface="Cambria Math" panose="02040503050406030204" pitchFamily="18" charset="0"/>
                                          <a:ea typeface="Cambria Math" panose="02040503050406030204" pitchFamily="18" charset="0"/>
                                        </a:rPr>
                                        <m:t>𝑧</m:t>
                                      </m:r>
                                      <m:r>
                                        <a:rPr lang="en-US" sz="2000" b="0" i="1" baseline="-25000" smtClean="0">
                                          <a:latin typeface="Cambria Math" panose="02040503050406030204" pitchFamily="18" charset="0"/>
                                          <a:ea typeface="Cambria Math" panose="02040503050406030204" pitchFamily="18" charset="0"/>
                                        </a:rPr>
                                        <m:t>𝑗</m:t>
                                      </m:r>
                                    </m:sup>
                                  </m:sSup>
                                </m:e>
                              </m:nary>
                            </m:den>
                          </m:f>
                        </m:e>
                      </m:func>
                    </m:oMath>
                  </m:oMathPara>
                </a14:m>
                <a:endParaRPr lang="en-US" sz="2000" dirty="0"/>
              </a:p>
            </p:txBody>
          </p:sp>
        </mc:Choice>
        <mc:Fallback xmlns="">
          <p:sp>
            <p:nvSpPr>
              <p:cNvPr id="14" name="TextBox 13">
                <a:extLst>
                  <a:ext uri="{FF2B5EF4-FFF2-40B4-BE49-F238E27FC236}">
                    <a16:creationId xmlns:a16="http://schemas.microsoft.com/office/drawing/2014/main" id="{7116B933-9057-7248-BE63-8D776F671D6A}"/>
                  </a:ext>
                </a:extLst>
              </p:cNvPr>
              <p:cNvSpPr txBox="1">
                <a:spLocks noRot="1" noChangeAspect="1" noMove="1" noResize="1" noEditPoints="1" noAdjustHandles="1" noChangeArrowheads="1" noChangeShapeType="1" noTextEdit="1"/>
              </p:cNvSpPr>
              <p:nvPr/>
            </p:nvSpPr>
            <p:spPr>
              <a:xfrm>
                <a:off x="2861882" y="5869094"/>
                <a:ext cx="3263289" cy="706604"/>
              </a:xfrm>
              <a:prstGeom prst="rect">
                <a:avLst/>
              </a:prstGeom>
              <a:blipFill>
                <a:blip r:embed="rId6"/>
                <a:stretch>
                  <a:fillRect t="-21053" b="-100000"/>
                </a:stretch>
              </a:blipFill>
            </p:spPr>
            <p:txBody>
              <a:bodyPr/>
              <a:lstStyle/>
              <a:p>
                <a:r>
                  <a:rPr lang="en-US">
                    <a:noFill/>
                  </a:rPr>
                  <a:t> </a:t>
                </a:r>
              </a:p>
            </p:txBody>
          </p:sp>
        </mc:Fallback>
      </mc:AlternateContent>
    </p:spTree>
    <p:extLst>
      <p:ext uri="{BB962C8B-B14F-4D97-AF65-F5344CB8AC3E}">
        <p14:creationId xmlns:p14="http://schemas.microsoft.com/office/powerpoint/2010/main" val="1162636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Computing the gradient</a:t>
            </a:r>
          </a:p>
        </p:txBody>
      </p:sp>
      <p:sp>
        <p:nvSpPr>
          <p:cNvPr id="3" name="Content Placeholder 2"/>
          <p:cNvSpPr>
            <a:spLocks noGrp="1"/>
          </p:cNvSpPr>
          <p:nvPr>
            <p:ph idx="1"/>
          </p:nvPr>
        </p:nvSpPr>
        <p:spPr/>
        <p:txBody>
          <a:bodyPr/>
          <a:lstStyle/>
          <a:p>
            <a:r>
              <a:rPr lang="en-US" dirty="0"/>
              <a:t>Logistic regression can be thought of as a network with just one weight layer and a sigmoid output.  In that case the gradient is: </a:t>
            </a:r>
          </a:p>
          <a:p>
            <a:endParaRPr lang="en-US" dirty="0"/>
          </a:p>
          <a:p>
            <a:endParaRPr lang="en-US" dirty="0"/>
          </a:p>
          <a:p>
            <a:endParaRPr lang="en-US" dirty="0"/>
          </a:p>
          <a:p>
            <a:endParaRPr lang="en-US" dirty="0"/>
          </a:p>
          <a:p>
            <a:r>
              <a:rPr lang="en-US" dirty="0"/>
              <a:t>But these derivatives only give correct updates for the last weight layer! For deeper networks, computing the gradients requires looking back through all the earlier layers in the network, even though the loss is only computed with respect to the output of the network. </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E37BB41A-2450-4744-BC1A-237EABA33D02}"/>
                  </a:ext>
                </a:extLst>
              </p:cNvPr>
              <p:cNvSpPr txBox="1"/>
              <p:nvPr/>
            </p:nvSpPr>
            <p:spPr>
              <a:xfrm>
                <a:off x="533400" y="2928057"/>
                <a:ext cx="7315200" cy="929357"/>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f>
                        <m:fPr>
                          <m:ctrlPr>
                            <a:rPr lang="en-US" sz="2000" i="1" smtClean="0">
                              <a:latin typeface="Cambria Math" panose="02040503050406030204" pitchFamily="18" charset="0"/>
                            </a:rPr>
                          </m:ctrlPr>
                        </m:fPr>
                        <m:num>
                          <m:r>
                            <a:rPr lang="en-US" sz="200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𝐿</m:t>
                          </m:r>
                          <m:r>
                            <a:rPr lang="en-US" sz="2000" b="0" i="1" baseline="-25000" smtClean="0">
                              <a:latin typeface="Cambria Math" panose="02040503050406030204" pitchFamily="18" charset="0"/>
                              <a:ea typeface="Cambria Math" panose="02040503050406030204" pitchFamily="18" charset="0"/>
                            </a:rPr>
                            <m:t>𝐶𝐸</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𝑤</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𝑏</m:t>
                          </m:r>
                          <m:r>
                            <a:rPr lang="en-US" sz="2000" b="0" i="1" smtClean="0">
                              <a:latin typeface="Cambria Math" panose="02040503050406030204" pitchFamily="18" charset="0"/>
                              <a:ea typeface="Cambria Math" panose="02040503050406030204" pitchFamily="18" charset="0"/>
                            </a:rPr>
                            <m:t>)</m:t>
                          </m:r>
                        </m:num>
                        <m:den>
                          <m:r>
                            <a:rPr lang="en-US" sz="200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𝑤</m:t>
                          </m:r>
                          <m:r>
                            <a:rPr lang="en-US" sz="2000" b="0" i="1" baseline="-25000" smtClean="0">
                              <a:latin typeface="Cambria Math" panose="02040503050406030204" pitchFamily="18" charset="0"/>
                              <a:ea typeface="Cambria Math" panose="02040503050406030204" pitchFamily="18" charset="0"/>
                            </a:rPr>
                            <m:t>𝑗</m:t>
                          </m:r>
                        </m:den>
                      </m:f>
                      <m:r>
                        <a:rPr lang="en-US" sz="2000" b="0" i="0" smtClean="0">
                          <a:latin typeface="Cambria Math" panose="02040503050406030204" pitchFamily="18" charset="0"/>
                        </a:rPr>
                        <m:t> </m:t>
                      </m:r>
                      <m:r>
                        <a:rPr lang="en-US" sz="2000" b="0" i="1" smtClean="0">
                          <a:latin typeface="Cambria Math" panose="02040503050406030204" pitchFamily="18" charset="0"/>
                        </a:rPr>
                        <m:t> </m:t>
                      </m:r>
                      <m:r>
                        <a:rPr lang="en-US" sz="2000" b="0" i="1" smtClean="0">
                          <a:latin typeface="Cambria Math" panose="02040503050406030204" pitchFamily="18" charset="0"/>
                          <a:ea typeface="Cambria Math" panose="02040503050406030204" pitchFamily="18" charset="0"/>
                        </a:rPr>
                        <m:t>=</m:t>
                      </m:r>
                      <m:d>
                        <m:dPr>
                          <m:ctrlPr>
                            <a:rPr lang="en-US" sz="2000" b="0" i="1" smtClean="0">
                              <a:latin typeface="Cambria Math" panose="02040503050406030204" pitchFamily="18" charset="0"/>
                              <a:ea typeface="Cambria Math" panose="02040503050406030204" pitchFamily="18" charset="0"/>
                            </a:rPr>
                          </m:ctrlPr>
                        </m:dPr>
                        <m:e>
                          <m:acc>
                            <m:accPr>
                              <m:chr m:val="̂"/>
                              <m:ctrlPr>
                                <a:rPr lang="en-US" sz="2000" b="0" i="1" smtClean="0">
                                  <a:latin typeface="Cambria Math" panose="02040503050406030204" pitchFamily="18" charset="0"/>
                                  <a:ea typeface="Cambria Math" panose="02040503050406030204" pitchFamily="18" charset="0"/>
                                </a:rPr>
                              </m:ctrlPr>
                            </m:accPr>
                            <m:e>
                              <m:r>
                                <a:rPr lang="en-US" sz="2000" b="0" i="1" smtClean="0">
                                  <a:latin typeface="Cambria Math" panose="02040503050406030204" pitchFamily="18" charset="0"/>
                                  <a:ea typeface="Cambria Math" panose="02040503050406030204" pitchFamily="18" charset="0"/>
                                </a:rPr>
                                <m:t>𝑦</m:t>
                              </m:r>
                            </m:e>
                          </m:acc>
                          <m:r>
                            <a:rPr lang="en-US" sz="2000" b="0" i="1" smtClean="0">
                              <a:latin typeface="Cambria Math" panose="02040503050406030204" pitchFamily="18" charset="0"/>
                            </a:rPr>
                            <m:t> −</m:t>
                          </m:r>
                          <m:r>
                            <a:rPr lang="en-US" sz="2000" b="0" i="1" smtClean="0">
                              <a:latin typeface="Cambria Math" panose="02040503050406030204" pitchFamily="18" charset="0"/>
                            </a:rPr>
                            <m:t>𝑦</m:t>
                          </m:r>
                        </m:e>
                      </m:d>
                      <m:r>
                        <a:rPr lang="en-US" sz="2000" b="0" i="1" smtClean="0">
                          <a:latin typeface="Cambria Math" panose="02040503050406030204" pitchFamily="18" charset="0"/>
                        </a:rPr>
                        <m:t> </m:t>
                      </m:r>
                      <m:r>
                        <a:rPr lang="en-US" sz="2000" b="0" i="1" smtClean="0">
                          <a:latin typeface="Cambria Math" panose="02040503050406030204" pitchFamily="18" charset="0"/>
                        </a:rPr>
                        <m:t>𝑥𝑗</m:t>
                      </m:r>
                    </m:oMath>
                  </m:oMathPara>
                </a14:m>
                <a:endParaRPr lang="en-US" sz="2000" b="0" i="1" baseline="-25000" dirty="0">
                  <a:latin typeface="Cambria Math" panose="02040503050406030204" pitchFamily="18" charset="0"/>
                </a:endParaRPr>
              </a:p>
              <a:p>
                <a:r>
                  <a:rPr lang="en-US" sz="2000" b="0" dirty="0"/>
                  <a:t>				</a:t>
                </a:r>
                <a14:m>
                  <m:oMath xmlns:m="http://schemas.openxmlformats.org/officeDocument/2006/math">
                    <m:r>
                      <a:rPr lang="en-US" sz="2000" b="0" i="1" smtClean="0">
                        <a:latin typeface="Cambria Math" panose="02040503050406030204" pitchFamily="18" charset="0"/>
                      </a:rPr>
                      <m:t>=</m:t>
                    </m:r>
                    <m:d>
                      <m:dPr>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𝜎</m:t>
                        </m:r>
                        <m:d>
                          <m:dPr>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rPr>
                              <m:t>𝑤</m:t>
                            </m:r>
                            <m:r>
                              <a:rPr lang="en-US" sz="2000" b="0" i="1" smtClean="0">
                                <a:latin typeface="Cambria Math" panose="02040503050406030204" pitchFamily="18" charset="0"/>
                              </a:rPr>
                              <m:t> ∙</m:t>
                            </m:r>
                            <m:r>
                              <a:rPr lang="en-US" sz="2000" b="0" i="1" smtClean="0">
                                <a:latin typeface="Cambria Math" panose="02040503050406030204" pitchFamily="18" charset="0"/>
                                <a:ea typeface="Cambria Math" panose="02040503050406030204" pitchFamily="18" charset="0"/>
                              </a:rPr>
                              <m:t>𝑥</m:t>
                            </m:r>
                            <m:r>
                              <a:rPr lang="en-US" sz="2000" b="0" i="1" smtClean="0">
                                <a:latin typeface="Cambria Math" panose="02040503050406030204" pitchFamily="18" charset="0"/>
                                <a:ea typeface="Cambria Math" panose="02040503050406030204" pitchFamily="18" charset="0"/>
                              </a:rPr>
                              <m:t> +</m:t>
                            </m:r>
                            <m:r>
                              <a:rPr lang="en-US" sz="2000" b="0" i="1" smtClean="0">
                                <a:latin typeface="Cambria Math" panose="02040503050406030204" pitchFamily="18" charset="0"/>
                                <a:ea typeface="Cambria Math" panose="02040503050406030204" pitchFamily="18" charset="0"/>
                              </a:rPr>
                              <m:t>𝑏</m:t>
                            </m:r>
                          </m:e>
                        </m:d>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𝑦</m:t>
                        </m:r>
                      </m:e>
                    </m:d>
                    <m:r>
                      <a:rPr lang="en-US" sz="2000" b="0" i="1" smtClean="0">
                        <a:latin typeface="Cambria Math" panose="02040503050406030204" pitchFamily="18" charset="0"/>
                        <a:ea typeface="Cambria Math" panose="02040503050406030204" pitchFamily="18" charset="0"/>
                      </a:rPr>
                      <m:t>𝑥</m:t>
                    </m:r>
                    <m:r>
                      <a:rPr lang="en-US" sz="2000" b="0" i="1" baseline="-25000" smtClean="0">
                        <a:latin typeface="Cambria Math" panose="02040503050406030204" pitchFamily="18" charset="0"/>
                        <a:ea typeface="Cambria Math" panose="02040503050406030204" pitchFamily="18" charset="0"/>
                      </a:rPr>
                      <m:t>𝑗</m:t>
                    </m:r>
                  </m:oMath>
                </a14:m>
                <a:endParaRPr lang="en-US" sz="2000" baseline="-25000" dirty="0"/>
              </a:p>
            </p:txBody>
          </p:sp>
        </mc:Choice>
        <mc:Fallback xmlns="">
          <p:sp>
            <p:nvSpPr>
              <p:cNvPr id="5" name="TextBox 4">
                <a:extLst>
                  <a:ext uri="{FF2B5EF4-FFF2-40B4-BE49-F238E27FC236}">
                    <a16:creationId xmlns:a16="http://schemas.microsoft.com/office/drawing/2014/main" id="{E37BB41A-2450-4744-BC1A-237EABA33D02}"/>
                  </a:ext>
                </a:extLst>
              </p:cNvPr>
              <p:cNvSpPr txBox="1">
                <a:spLocks noRot="1" noChangeAspect="1" noMove="1" noResize="1" noEditPoints="1" noAdjustHandles="1" noChangeArrowheads="1" noChangeShapeType="1" noTextEdit="1"/>
              </p:cNvSpPr>
              <p:nvPr/>
            </p:nvSpPr>
            <p:spPr>
              <a:xfrm>
                <a:off x="533400" y="2928057"/>
                <a:ext cx="7315200" cy="929357"/>
              </a:xfrm>
              <a:prstGeom prst="rect">
                <a:avLst/>
              </a:prstGeom>
              <a:blipFill>
                <a:blip r:embed="rId2"/>
                <a:stretch>
                  <a:fillRect t="-2703" b="-10811"/>
                </a:stretch>
              </a:blipFill>
            </p:spPr>
            <p:txBody>
              <a:bodyPr/>
              <a:lstStyle/>
              <a:p>
                <a:r>
                  <a:rPr lang="en-US">
                    <a:noFill/>
                  </a:rPr>
                  <a:t> </a:t>
                </a:r>
              </a:p>
            </p:txBody>
          </p:sp>
        </mc:Fallback>
      </mc:AlternateContent>
    </p:spTree>
    <p:extLst>
      <p:ext uri="{BB962C8B-B14F-4D97-AF65-F5344CB8AC3E}">
        <p14:creationId xmlns:p14="http://schemas.microsoft.com/office/powerpoint/2010/main" val="2067311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Computing the gradient</a:t>
            </a:r>
          </a:p>
        </p:txBody>
      </p:sp>
      <p:sp>
        <p:nvSpPr>
          <p:cNvPr id="3" name="Content Placeholder 2"/>
          <p:cNvSpPr>
            <a:spLocks noGrp="1"/>
          </p:cNvSpPr>
          <p:nvPr>
            <p:ph idx="1"/>
          </p:nvPr>
        </p:nvSpPr>
        <p:spPr/>
        <p:txBody>
          <a:bodyPr/>
          <a:lstStyle/>
          <a:p>
            <a:r>
              <a:rPr lang="en-US" dirty="0"/>
              <a:t>Logistic regression can be thought of as a network with just one weight layer and a sigmoid output.  In that case the gradient is: </a:t>
            </a:r>
          </a:p>
          <a:p>
            <a:endParaRPr lang="en-US" dirty="0"/>
          </a:p>
          <a:p>
            <a:endParaRPr lang="en-US" dirty="0"/>
          </a:p>
          <a:p>
            <a:endParaRPr lang="en-US" dirty="0"/>
          </a:p>
          <a:p>
            <a:endParaRPr lang="en-US" dirty="0"/>
          </a:p>
          <a:p>
            <a:r>
              <a:rPr lang="en-US" dirty="0"/>
              <a:t>But these derivatives only give correct updates for the last weight layer! For deeper networks, computing the gradients requires looking back through all the earlier layers in the network, even though the loss is only computed with respect to the output of the network. </a:t>
            </a:r>
          </a:p>
        </p:txBody>
      </p:sp>
      <p:sp>
        <p:nvSpPr>
          <p:cNvPr id="5" name="TextBox 4"/>
          <p:cNvSpPr txBox="1"/>
          <p:nvPr/>
        </p:nvSpPr>
        <p:spPr>
          <a:xfrm>
            <a:off x="2362200" y="6008640"/>
            <a:ext cx="4199483" cy="369332"/>
          </a:xfrm>
          <a:prstGeom prst="rect">
            <a:avLst/>
          </a:prstGeom>
          <a:noFill/>
        </p:spPr>
        <p:txBody>
          <a:bodyPr wrap="none" rtlCol="0">
            <a:spAutoFit/>
          </a:bodyPr>
          <a:lstStyle/>
          <a:p>
            <a:r>
              <a:rPr lang="en-US" dirty="0"/>
              <a:t>Solution: </a:t>
            </a:r>
            <a:r>
              <a:rPr lang="en-US" b="1" dirty="0"/>
              <a:t>error backpropagation algorithm</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F2C675E-469E-1149-8E94-F1C574A44752}"/>
                  </a:ext>
                </a:extLst>
              </p:cNvPr>
              <p:cNvSpPr txBox="1"/>
              <p:nvPr/>
            </p:nvSpPr>
            <p:spPr>
              <a:xfrm>
                <a:off x="533400" y="2928057"/>
                <a:ext cx="7315200" cy="929357"/>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f>
                        <m:fPr>
                          <m:ctrlPr>
                            <a:rPr lang="en-US" sz="2000" i="1" smtClean="0">
                              <a:latin typeface="Cambria Math" panose="02040503050406030204" pitchFamily="18" charset="0"/>
                            </a:rPr>
                          </m:ctrlPr>
                        </m:fPr>
                        <m:num>
                          <m:r>
                            <a:rPr lang="en-US" sz="200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𝐿</m:t>
                          </m:r>
                          <m:r>
                            <a:rPr lang="en-US" sz="2000" b="0" i="1" baseline="-25000" smtClean="0">
                              <a:latin typeface="Cambria Math" panose="02040503050406030204" pitchFamily="18" charset="0"/>
                              <a:ea typeface="Cambria Math" panose="02040503050406030204" pitchFamily="18" charset="0"/>
                            </a:rPr>
                            <m:t>𝐶𝐸</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𝑤</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𝑏</m:t>
                          </m:r>
                          <m:r>
                            <a:rPr lang="en-US" sz="2000" b="0" i="1" smtClean="0">
                              <a:latin typeface="Cambria Math" panose="02040503050406030204" pitchFamily="18" charset="0"/>
                              <a:ea typeface="Cambria Math" panose="02040503050406030204" pitchFamily="18" charset="0"/>
                            </a:rPr>
                            <m:t>)</m:t>
                          </m:r>
                        </m:num>
                        <m:den>
                          <m:r>
                            <a:rPr lang="en-US" sz="200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𝑤</m:t>
                          </m:r>
                          <m:r>
                            <a:rPr lang="en-US" sz="2000" b="0" i="1" baseline="-25000" smtClean="0">
                              <a:latin typeface="Cambria Math" panose="02040503050406030204" pitchFamily="18" charset="0"/>
                              <a:ea typeface="Cambria Math" panose="02040503050406030204" pitchFamily="18" charset="0"/>
                            </a:rPr>
                            <m:t>𝑗</m:t>
                          </m:r>
                        </m:den>
                      </m:f>
                      <m:r>
                        <a:rPr lang="en-US" sz="2000" b="0" i="0" smtClean="0">
                          <a:latin typeface="Cambria Math" panose="02040503050406030204" pitchFamily="18" charset="0"/>
                        </a:rPr>
                        <m:t> </m:t>
                      </m:r>
                      <m:r>
                        <a:rPr lang="en-US" sz="2000" b="0" i="1" smtClean="0">
                          <a:latin typeface="Cambria Math" panose="02040503050406030204" pitchFamily="18" charset="0"/>
                        </a:rPr>
                        <m:t> </m:t>
                      </m:r>
                      <m:r>
                        <a:rPr lang="en-US" sz="2000" b="0" i="1" smtClean="0">
                          <a:latin typeface="Cambria Math" panose="02040503050406030204" pitchFamily="18" charset="0"/>
                          <a:ea typeface="Cambria Math" panose="02040503050406030204" pitchFamily="18" charset="0"/>
                        </a:rPr>
                        <m:t>=</m:t>
                      </m:r>
                      <m:d>
                        <m:dPr>
                          <m:ctrlPr>
                            <a:rPr lang="en-US" sz="2000" b="0" i="1" smtClean="0">
                              <a:latin typeface="Cambria Math" panose="02040503050406030204" pitchFamily="18" charset="0"/>
                              <a:ea typeface="Cambria Math" panose="02040503050406030204" pitchFamily="18" charset="0"/>
                            </a:rPr>
                          </m:ctrlPr>
                        </m:dPr>
                        <m:e>
                          <m:acc>
                            <m:accPr>
                              <m:chr m:val="̂"/>
                              <m:ctrlPr>
                                <a:rPr lang="en-US" sz="2000" b="0" i="1" smtClean="0">
                                  <a:latin typeface="Cambria Math" panose="02040503050406030204" pitchFamily="18" charset="0"/>
                                  <a:ea typeface="Cambria Math" panose="02040503050406030204" pitchFamily="18" charset="0"/>
                                </a:rPr>
                              </m:ctrlPr>
                            </m:accPr>
                            <m:e>
                              <m:r>
                                <a:rPr lang="en-US" sz="2000" b="0" i="1" smtClean="0">
                                  <a:latin typeface="Cambria Math" panose="02040503050406030204" pitchFamily="18" charset="0"/>
                                  <a:ea typeface="Cambria Math" panose="02040503050406030204" pitchFamily="18" charset="0"/>
                                </a:rPr>
                                <m:t>𝑦</m:t>
                              </m:r>
                            </m:e>
                          </m:acc>
                          <m:r>
                            <a:rPr lang="en-US" sz="2000" b="0" i="1" smtClean="0">
                              <a:latin typeface="Cambria Math" panose="02040503050406030204" pitchFamily="18" charset="0"/>
                            </a:rPr>
                            <m:t> −</m:t>
                          </m:r>
                          <m:r>
                            <a:rPr lang="en-US" sz="2000" b="0" i="1" smtClean="0">
                              <a:latin typeface="Cambria Math" panose="02040503050406030204" pitchFamily="18" charset="0"/>
                            </a:rPr>
                            <m:t>𝑦</m:t>
                          </m:r>
                        </m:e>
                      </m:d>
                      <m:r>
                        <a:rPr lang="en-US" sz="2000" b="0" i="1" smtClean="0">
                          <a:latin typeface="Cambria Math" panose="02040503050406030204" pitchFamily="18" charset="0"/>
                        </a:rPr>
                        <m:t> </m:t>
                      </m:r>
                      <m:r>
                        <a:rPr lang="en-US" sz="2000" b="0" i="1" smtClean="0">
                          <a:latin typeface="Cambria Math" panose="02040503050406030204" pitchFamily="18" charset="0"/>
                        </a:rPr>
                        <m:t>𝑥𝑗</m:t>
                      </m:r>
                    </m:oMath>
                  </m:oMathPara>
                </a14:m>
                <a:endParaRPr lang="en-US" sz="2000" b="0" i="1" baseline="-25000" dirty="0">
                  <a:latin typeface="Cambria Math" panose="02040503050406030204" pitchFamily="18" charset="0"/>
                </a:endParaRPr>
              </a:p>
              <a:p>
                <a:r>
                  <a:rPr lang="en-US" sz="2000" b="0" dirty="0"/>
                  <a:t>				</a:t>
                </a:r>
                <a14:m>
                  <m:oMath xmlns:m="http://schemas.openxmlformats.org/officeDocument/2006/math">
                    <m:r>
                      <a:rPr lang="en-US" sz="2000" b="0" i="1" smtClean="0">
                        <a:latin typeface="Cambria Math" panose="02040503050406030204" pitchFamily="18" charset="0"/>
                      </a:rPr>
                      <m:t>=</m:t>
                    </m:r>
                    <m:d>
                      <m:dPr>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𝜎</m:t>
                        </m:r>
                        <m:d>
                          <m:dPr>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rPr>
                              <m:t>𝑤</m:t>
                            </m:r>
                            <m:r>
                              <a:rPr lang="en-US" sz="2000" b="0" i="1" smtClean="0">
                                <a:latin typeface="Cambria Math" panose="02040503050406030204" pitchFamily="18" charset="0"/>
                              </a:rPr>
                              <m:t> ∙</m:t>
                            </m:r>
                            <m:r>
                              <a:rPr lang="en-US" sz="2000" b="0" i="1" smtClean="0">
                                <a:latin typeface="Cambria Math" panose="02040503050406030204" pitchFamily="18" charset="0"/>
                                <a:ea typeface="Cambria Math" panose="02040503050406030204" pitchFamily="18" charset="0"/>
                              </a:rPr>
                              <m:t>𝑥</m:t>
                            </m:r>
                            <m:r>
                              <a:rPr lang="en-US" sz="2000" b="0" i="1" smtClean="0">
                                <a:latin typeface="Cambria Math" panose="02040503050406030204" pitchFamily="18" charset="0"/>
                                <a:ea typeface="Cambria Math" panose="02040503050406030204" pitchFamily="18" charset="0"/>
                              </a:rPr>
                              <m:t> +</m:t>
                            </m:r>
                            <m:r>
                              <a:rPr lang="en-US" sz="2000" b="0" i="1" smtClean="0">
                                <a:latin typeface="Cambria Math" panose="02040503050406030204" pitchFamily="18" charset="0"/>
                                <a:ea typeface="Cambria Math" panose="02040503050406030204" pitchFamily="18" charset="0"/>
                              </a:rPr>
                              <m:t>𝑏</m:t>
                            </m:r>
                          </m:e>
                        </m:d>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𝑦</m:t>
                        </m:r>
                      </m:e>
                    </m:d>
                    <m:r>
                      <a:rPr lang="en-US" sz="2000" b="0" i="1" smtClean="0">
                        <a:latin typeface="Cambria Math" panose="02040503050406030204" pitchFamily="18" charset="0"/>
                        <a:ea typeface="Cambria Math" panose="02040503050406030204" pitchFamily="18" charset="0"/>
                      </a:rPr>
                      <m:t>𝑥</m:t>
                    </m:r>
                    <m:r>
                      <a:rPr lang="en-US" sz="2000" b="0" i="1" baseline="-25000" smtClean="0">
                        <a:latin typeface="Cambria Math" panose="02040503050406030204" pitchFamily="18" charset="0"/>
                        <a:ea typeface="Cambria Math" panose="02040503050406030204" pitchFamily="18" charset="0"/>
                      </a:rPr>
                      <m:t>𝑗</m:t>
                    </m:r>
                  </m:oMath>
                </a14:m>
                <a:endParaRPr lang="en-US" sz="2000" baseline="-25000" dirty="0"/>
              </a:p>
            </p:txBody>
          </p:sp>
        </mc:Choice>
        <mc:Fallback xmlns="">
          <p:sp>
            <p:nvSpPr>
              <p:cNvPr id="6" name="TextBox 5">
                <a:extLst>
                  <a:ext uri="{FF2B5EF4-FFF2-40B4-BE49-F238E27FC236}">
                    <a16:creationId xmlns:a16="http://schemas.microsoft.com/office/drawing/2014/main" id="{5F2C675E-469E-1149-8E94-F1C574A44752}"/>
                  </a:ext>
                </a:extLst>
              </p:cNvPr>
              <p:cNvSpPr txBox="1">
                <a:spLocks noRot="1" noChangeAspect="1" noMove="1" noResize="1" noEditPoints="1" noAdjustHandles="1" noChangeArrowheads="1" noChangeShapeType="1" noTextEdit="1"/>
              </p:cNvSpPr>
              <p:nvPr/>
            </p:nvSpPr>
            <p:spPr>
              <a:xfrm>
                <a:off x="533400" y="2928057"/>
                <a:ext cx="7315200" cy="929357"/>
              </a:xfrm>
              <a:prstGeom prst="rect">
                <a:avLst/>
              </a:prstGeom>
              <a:blipFill>
                <a:blip r:embed="rId2"/>
                <a:stretch>
                  <a:fillRect t="-2703" b="-10811"/>
                </a:stretch>
              </a:blipFill>
            </p:spPr>
            <p:txBody>
              <a:bodyPr/>
              <a:lstStyle/>
              <a:p>
                <a:r>
                  <a:rPr lang="en-US">
                    <a:noFill/>
                  </a:rPr>
                  <a:t> </a:t>
                </a:r>
              </a:p>
            </p:txBody>
          </p:sp>
        </mc:Fallback>
      </mc:AlternateContent>
    </p:spTree>
    <p:extLst>
      <p:ext uri="{BB962C8B-B14F-4D97-AF65-F5344CB8AC3E}">
        <p14:creationId xmlns:p14="http://schemas.microsoft.com/office/powerpoint/2010/main" val="1585291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Computation Graphs</a:t>
            </a:r>
          </a:p>
        </p:txBody>
      </p:sp>
      <p:sp>
        <p:nvSpPr>
          <p:cNvPr id="3" name="Content Placeholder 2"/>
          <p:cNvSpPr>
            <a:spLocks noGrp="1"/>
          </p:cNvSpPr>
          <p:nvPr>
            <p:ph idx="1"/>
          </p:nvPr>
        </p:nvSpPr>
        <p:spPr/>
        <p:txBody>
          <a:bodyPr/>
          <a:lstStyle/>
          <a:p>
            <a:r>
              <a:rPr lang="en-US" dirty="0"/>
              <a:t>Although backpropagation was invented for neural nets, it is related to general procedure called </a:t>
            </a:r>
            <a:r>
              <a:rPr lang="en-US" b="1" dirty="0"/>
              <a:t>backward differentiation</a:t>
            </a:r>
            <a:r>
              <a:rPr lang="en-US" dirty="0"/>
              <a:t>, which depends on the notion of </a:t>
            </a:r>
            <a:r>
              <a:rPr lang="en-US" b="1" dirty="0"/>
              <a:t>computation graphs</a:t>
            </a:r>
            <a:r>
              <a:rPr lang="en-US" dirty="0"/>
              <a:t>. </a:t>
            </a:r>
          </a:p>
          <a:p>
            <a:r>
              <a:rPr lang="en-US" dirty="0"/>
              <a:t>A computation graph represents the process of computing a mathematical expression.  The computation is broken down into separate operations.  Each operation is a node in a graph. </a:t>
            </a:r>
          </a:p>
          <a:p>
            <a:endParaRPr lang="en-US" dirty="0"/>
          </a:p>
        </p:txBody>
      </p:sp>
      <p:sp>
        <p:nvSpPr>
          <p:cNvPr id="6" name="Rectangle 5"/>
          <p:cNvSpPr/>
          <p:nvPr/>
        </p:nvSpPr>
        <p:spPr>
          <a:xfrm>
            <a:off x="1447800" y="4343400"/>
            <a:ext cx="2182008" cy="369332"/>
          </a:xfrm>
          <a:prstGeom prst="rect">
            <a:avLst/>
          </a:prstGeom>
        </p:spPr>
        <p:txBody>
          <a:bodyPr wrap="none">
            <a:spAutoFit/>
          </a:bodyPr>
          <a:lstStyle/>
          <a:p>
            <a:r>
              <a:rPr lang="is-IS" i="1" dirty="0">
                <a:latin typeface="NimbusRomNo9L" charset="0"/>
              </a:rPr>
              <a:t>L</a:t>
            </a:r>
            <a:r>
              <a:rPr lang="is-IS" dirty="0">
                <a:latin typeface="CMR10" charset="0"/>
              </a:rPr>
              <a:t>(</a:t>
            </a:r>
            <a:r>
              <a:rPr lang="is-IS" i="1" dirty="0">
                <a:latin typeface="NimbusRomNo9L" charset="0"/>
              </a:rPr>
              <a:t>a</a:t>
            </a:r>
            <a:r>
              <a:rPr lang="is-IS" dirty="0">
                <a:latin typeface="CMMI10" charset="0"/>
              </a:rPr>
              <a:t>, </a:t>
            </a:r>
            <a:r>
              <a:rPr lang="is-IS" i="1" dirty="0">
                <a:latin typeface="NimbusRomNo9L" charset="0"/>
              </a:rPr>
              <a:t>b</a:t>
            </a:r>
            <a:r>
              <a:rPr lang="is-IS" dirty="0">
                <a:latin typeface="CMMI10" charset="0"/>
              </a:rPr>
              <a:t>, </a:t>
            </a:r>
            <a:r>
              <a:rPr lang="is-IS" i="1" dirty="0">
                <a:latin typeface="NimbusRomNo9L" charset="0"/>
              </a:rPr>
              <a:t>c</a:t>
            </a:r>
            <a:r>
              <a:rPr lang="is-IS" dirty="0">
                <a:latin typeface="CMR10" charset="0"/>
              </a:rPr>
              <a:t>) = </a:t>
            </a:r>
            <a:r>
              <a:rPr lang="is-IS" i="1" dirty="0">
                <a:latin typeface="NimbusRomNo9L" charset="0"/>
              </a:rPr>
              <a:t>c</a:t>
            </a:r>
            <a:r>
              <a:rPr lang="is-IS" dirty="0">
                <a:latin typeface="CMR10" charset="0"/>
              </a:rPr>
              <a:t>(</a:t>
            </a:r>
            <a:r>
              <a:rPr lang="is-IS" i="1" dirty="0">
                <a:latin typeface="NimbusRomNo9L" charset="0"/>
              </a:rPr>
              <a:t>a </a:t>
            </a:r>
            <a:r>
              <a:rPr lang="is-IS" dirty="0">
                <a:latin typeface="CMR10" charset="0"/>
              </a:rPr>
              <a:t>+ </a:t>
            </a:r>
            <a:r>
              <a:rPr lang="is-IS" dirty="0">
                <a:latin typeface="NimbusRomNo9L" charset="0"/>
              </a:rPr>
              <a:t>2</a:t>
            </a:r>
            <a:r>
              <a:rPr lang="is-IS" i="1" dirty="0">
                <a:latin typeface="NimbusRomNo9L" charset="0"/>
              </a:rPr>
              <a:t>b</a:t>
            </a:r>
            <a:r>
              <a:rPr lang="is-IS" dirty="0">
                <a:latin typeface="CMR10" charset="0"/>
              </a:rPr>
              <a:t>) </a:t>
            </a:r>
            <a:endParaRPr lang="is-IS" dirty="0">
              <a:effectLst/>
              <a:latin typeface="NimbusRomNo9L" charset="0"/>
            </a:endParaRPr>
          </a:p>
        </p:txBody>
      </p:sp>
      <p:sp>
        <p:nvSpPr>
          <p:cNvPr id="7" name="Rectangle 6"/>
          <p:cNvSpPr/>
          <p:nvPr/>
        </p:nvSpPr>
        <p:spPr>
          <a:xfrm>
            <a:off x="5257800" y="4343400"/>
            <a:ext cx="1524000" cy="923330"/>
          </a:xfrm>
          <a:prstGeom prst="rect">
            <a:avLst/>
          </a:prstGeom>
        </p:spPr>
        <p:txBody>
          <a:bodyPr wrap="square">
            <a:spAutoFit/>
          </a:bodyPr>
          <a:lstStyle/>
          <a:p>
            <a:r>
              <a:rPr lang="it-IT" i="1" dirty="0">
                <a:latin typeface="NimbusRomNo9L" charset="0"/>
              </a:rPr>
              <a:t>d </a:t>
            </a:r>
            <a:r>
              <a:rPr lang="it-IT" dirty="0">
                <a:latin typeface="CMR10" charset="0"/>
              </a:rPr>
              <a:t>= </a:t>
            </a:r>
            <a:r>
              <a:rPr lang="it-IT" dirty="0">
                <a:latin typeface="NimbusRomNo9L" charset="0"/>
              </a:rPr>
              <a:t>2</a:t>
            </a:r>
            <a:r>
              <a:rPr lang="it-IT" dirty="0">
                <a:latin typeface="CMSY10" charset="0"/>
              </a:rPr>
              <a:t>∗</a:t>
            </a:r>
            <a:r>
              <a:rPr lang="it-IT" i="1" dirty="0">
                <a:latin typeface="NimbusRomNo9L" charset="0"/>
              </a:rPr>
              <a:t>b </a:t>
            </a:r>
          </a:p>
          <a:p>
            <a:r>
              <a:rPr lang="it-IT" i="1" dirty="0">
                <a:latin typeface="NimbusRomNo9L" charset="0"/>
              </a:rPr>
              <a:t>e </a:t>
            </a:r>
            <a:r>
              <a:rPr lang="it-IT" dirty="0">
                <a:latin typeface="CMR10" charset="0"/>
              </a:rPr>
              <a:t>= </a:t>
            </a:r>
            <a:r>
              <a:rPr lang="it-IT" i="1" dirty="0" err="1">
                <a:latin typeface="NimbusRomNo9L" charset="0"/>
              </a:rPr>
              <a:t>a</a:t>
            </a:r>
            <a:r>
              <a:rPr lang="it-IT" dirty="0" err="1">
                <a:latin typeface="CMR10" charset="0"/>
              </a:rPr>
              <a:t>+</a:t>
            </a:r>
            <a:r>
              <a:rPr lang="it-IT" i="1" dirty="0" err="1">
                <a:latin typeface="NimbusRomNo9L" charset="0"/>
              </a:rPr>
              <a:t>d</a:t>
            </a:r>
            <a:r>
              <a:rPr lang="it-IT" i="1" dirty="0">
                <a:latin typeface="NimbusRomNo9L" charset="0"/>
              </a:rPr>
              <a:t> </a:t>
            </a:r>
            <a:endParaRPr lang="it-IT" dirty="0"/>
          </a:p>
          <a:p>
            <a:r>
              <a:rPr lang="it-IT" i="1" dirty="0">
                <a:latin typeface="NimbusRomNo9L" charset="0"/>
              </a:rPr>
              <a:t>L </a:t>
            </a:r>
            <a:r>
              <a:rPr lang="it-IT" dirty="0">
                <a:latin typeface="CMR10" charset="0"/>
              </a:rPr>
              <a:t>= </a:t>
            </a:r>
            <a:r>
              <a:rPr lang="it-IT" i="1" dirty="0" err="1">
                <a:latin typeface="NimbusRomNo9L" charset="0"/>
              </a:rPr>
              <a:t>c</a:t>
            </a:r>
            <a:r>
              <a:rPr lang="it-IT" dirty="0" err="1">
                <a:latin typeface="CMSY10" charset="0"/>
              </a:rPr>
              <a:t>∗</a:t>
            </a:r>
            <a:r>
              <a:rPr lang="it-IT" i="1" dirty="0" err="1">
                <a:latin typeface="NimbusRomNo9L" charset="0"/>
              </a:rPr>
              <a:t>e</a:t>
            </a:r>
            <a:r>
              <a:rPr lang="it-IT" i="1" dirty="0">
                <a:latin typeface="NimbusRomNo9L" charset="0"/>
              </a:rPr>
              <a:t> </a:t>
            </a:r>
            <a:endParaRPr lang="it-IT" dirty="0"/>
          </a:p>
        </p:txBody>
      </p:sp>
    </p:spTree>
    <p:extLst>
      <p:ext uri="{BB962C8B-B14F-4D97-AF65-F5344CB8AC3E}">
        <p14:creationId xmlns:p14="http://schemas.microsoft.com/office/powerpoint/2010/main" val="1736742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Forward pass</a:t>
            </a:r>
          </a:p>
        </p:txBody>
      </p:sp>
      <p:pic>
        <p:nvPicPr>
          <p:cNvPr id="4" name="Content Placeholder 3"/>
          <p:cNvPicPr>
            <a:picLocks noGrp="1" noChangeAspect="1"/>
          </p:cNvPicPr>
          <p:nvPr>
            <p:ph idx="1"/>
          </p:nvPr>
        </p:nvPicPr>
        <p:blipFill>
          <a:blip r:embed="rId3"/>
          <a:stretch>
            <a:fillRect/>
          </a:stretch>
        </p:blipFill>
        <p:spPr>
          <a:xfrm>
            <a:off x="1828800" y="2286000"/>
            <a:ext cx="5867400" cy="2535296"/>
          </a:xfrm>
          <a:prstGeom prst="rect">
            <a:avLst/>
          </a:prstGeom>
        </p:spPr>
      </p:pic>
      <p:sp>
        <p:nvSpPr>
          <p:cNvPr id="7" name="Rectangle 6"/>
          <p:cNvSpPr/>
          <p:nvPr/>
        </p:nvSpPr>
        <p:spPr>
          <a:xfrm>
            <a:off x="1524000" y="5369935"/>
            <a:ext cx="2182008" cy="369332"/>
          </a:xfrm>
          <a:prstGeom prst="rect">
            <a:avLst/>
          </a:prstGeom>
        </p:spPr>
        <p:txBody>
          <a:bodyPr wrap="none">
            <a:spAutoFit/>
          </a:bodyPr>
          <a:lstStyle/>
          <a:p>
            <a:r>
              <a:rPr lang="is-IS" i="1" dirty="0">
                <a:latin typeface="NimbusRomNo9L" charset="0"/>
              </a:rPr>
              <a:t>L</a:t>
            </a:r>
            <a:r>
              <a:rPr lang="is-IS" dirty="0">
                <a:latin typeface="CMR10" charset="0"/>
              </a:rPr>
              <a:t>(</a:t>
            </a:r>
            <a:r>
              <a:rPr lang="is-IS" i="1" dirty="0">
                <a:latin typeface="NimbusRomNo9L" charset="0"/>
              </a:rPr>
              <a:t>a</a:t>
            </a:r>
            <a:r>
              <a:rPr lang="is-IS" dirty="0">
                <a:latin typeface="CMMI10" charset="0"/>
              </a:rPr>
              <a:t>, </a:t>
            </a:r>
            <a:r>
              <a:rPr lang="is-IS" i="1" dirty="0">
                <a:latin typeface="NimbusRomNo9L" charset="0"/>
              </a:rPr>
              <a:t>b</a:t>
            </a:r>
            <a:r>
              <a:rPr lang="is-IS" dirty="0">
                <a:latin typeface="CMMI10" charset="0"/>
              </a:rPr>
              <a:t>, </a:t>
            </a:r>
            <a:r>
              <a:rPr lang="is-IS" i="1" dirty="0">
                <a:latin typeface="NimbusRomNo9L" charset="0"/>
              </a:rPr>
              <a:t>c</a:t>
            </a:r>
            <a:r>
              <a:rPr lang="is-IS" dirty="0">
                <a:latin typeface="CMR10" charset="0"/>
              </a:rPr>
              <a:t>) = </a:t>
            </a:r>
            <a:r>
              <a:rPr lang="is-IS" i="1" dirty="0">
                <a:latin typeface="NimbusRomNo9L" charset="0"/>
              </a:rPr>
              <a:t>c</a:t>
            </a:r>
            <a:r>
              <a:rPr lang="is-IS" dirty="0">
                <a:latin typeface="CMR10" charset="0"/>
              </a:rPr>
              <a:t>(</a:t>
            </a:r>
            <a:r>
              <a:rPr lang="is-IS" i="1" dirty="0">
                <a:latin typeface="NimbusRomNo9L" charset="0"/>
              </a:rPr>
              <a:t>a </a:t>
            </a:r>
            <a:r>
              <a:rPr lang="is-IS" dirty="0">
                <a:latin typeface="CMR10" charset="0"/>
              </a:rPr>
              <a:t>+ </a:t>
            </a:r>
            <a:r>
              <a:rPr lang="is-IS" dirty="0">
                <a:latin typeface="NimbusRomNo9L" charset="0"/>
              </a:rPr>
              <a:t>2</a:t>
            </a:r>
            <a:r>
              <a:rPr lang="is-IS" i="1" dirty="0">
                <a:latin typeface="NimbusRomNo9L" charset="0"/>
              </a:rPr>
              <a:t>b</a:t>
            </a:r>
            <a:r>
              <a:rPr lang="is-IS" dirty="0">
                <a:latin typeface="CMR10" charset="0"/>
              </a:rPr>
              <a:t>) </a:t>
            </a:r>
            <a:endParaRPr lang="is-IS" dirty="0">
              <a:effectLst/>
              <a:latin typeface="NimbusRomNo9L" charset="0"/>
            </a:endParaRPr>
          </a:p>
        </p:txBody>
      </p:sp>
      <p:sp>
        <p:nvSpPr>
          <p:cNvPr id="8" name="Rectangle 7"/>
          <p:cNvSpPr/>
          <p:nvPr/>
        </p:nvSpPr>
        <p:spPr>
          <a:xfrm>
            <a:off x="5334000" y="5369935"/>
            <a:ext cx="1524000" cy="923330"/>
          </a:xfrm>
          <a:prstGeom prst="rect">
            <a:avLst/>
          </a:prstGeom>
        </p:spPr>
        <p:txBody>
          <a:bodyPr wrap="square">
            <a:spAutoFit/>
          </a:bodyPr>
          <a:lstStyle/>
          <a:p>
            <a:r>
              <a:rPr lang="it-IT" i="1" dirty="0">
                <a:latin typeface="NimbusRomNo9L" charset="0"/>
              </a:rPr>
              <a:t>d </a:t>
            </a:r>
            <a:r>
              <a:rPr lang="it-IT" dirty="0">
                <a:latin typeface="CMR10" charset="0"/>
              </a:rPr>
              <a:t>= </a:t>
            </a:r>
            <a:r>
              <a:rPr lang="it-IT" dirty="0">
                <a:latin typeface="NimbusRomNo9L" charset="0"/>
              </a:rPr>
              <a:t>2</a:t>
            </a:r>
            <a:r>
              <a:rPr lang="it-IT" dirty="0">
                <a:latin typeface="CMSY10" charset="0"/>
              </a:rPr>
              <a:t>∗</a:t>
            </a:r>
            <a:r>
              <a:rPr lang="it-IT" i="1" dirty="0">
                <a:latin typeface="NimbusRomNo9L" charset="0"/>
              </a:rPr>
              <a:t>b </a:t>
            </a:r>
          </a:p>
          <a:p>
            <a:r>
              <a:rPr lang="it-IT" i="1" dirty="0">
                <a:latin typeface="NimbusRomNo9L" charset="0"/>
              </a:rPr>
              <a:t>e </a:t>
            </a:r>
            <a:r>
              <a:rPr lang="it-IT" dirty="0">
                <a:latin typeface="CMR10" charset="0"/>
              </a:rPr>
              <a:t>= </a:t>
            </a:r>
            <a:r>
              <a:rPr lang="it-IT" i="1" dirty="0" err="1">
                <a:latin typeface="NimbusRomNo9L" charset="0"/>
              </a:rPr>
              <a:t>a</a:t>
            </a:r>
            <a:r>
              <a:rPr lang="it-IT" dirty="0" err="1">
                <a:latin typeface="CMR10" charset="0"/>
              </a:rPr>
              <a:t>+</a:t>
            </a:r>
            <a:r>
              <a:rPr lang="it-IT" i="1" dirty="0" err="1">
                <a:latin typeface="NimbusRomNo9L" charset="0"/>
              </a:rPr>
              <a:t>d</a:t>
            </a:r>
            <a:r>
              <a:rPr lang="it-IT" i="1" dirty="0">
                <a:latin typeface="NimbusRomNo9L" charset="0"/>
              </a:rPr>
              <a:t> </a:t>
            </a:r>
            <a:endParaRPr lang="it-IT" dirty="0"/>
          </a:p>
          <a:p>
            <a:r>
              <a:rPr lang="it-IT" i="1" dirty="0">
                <a:latin typeface="NimbusRomNo9L" charset="0"/>
              </a:rPr>
              <a:t>L </a:t>
            </a:r>
            <a:r>
              <a:rPr lang="it-IT" dirty="0">
                <a:latin typeface="CMR10" charset="0"/>
              </a:rPr>
              <a:t>= </a:t>
            </a:r>
            <a:r>
              <a:rPr lang="it-IT" i="1" dirty="0" err="1">
                <a:latin typeface="NimbusRomNo9L" charset="0"/>
              </a:rPr>
              <a:t>c</a:t>
            </a:r>
            <a:r>
              <a:rPr lang="it-IT" dirty="0" err="1">
                <a:latin typeface="CMSY10" charset="0"/>
              </a:rPr>
              <a:t>∗</a:t>
            </a:r>
            <a:r>
              <a:rPr lang="it-IT" i="1" dirty="0" err="1">
                <a:latin typeface="NimbusRomNo9L" charset="0"/>
              </a:rPr>
              <a:t>e</a:t>
            </a:r>
            <a:r>
              <a:rPr lang="it-IT" i="1" dirty="0">
                <a:latin typeface="NimbusRomNo9L" charset="0"/>
              </a:rPr>
              <a:t> </a:t>
            </a:r>
            <a:endParaRPr lang="it-IT" dirty="0"/>
          </a:p>
        </p:txBody>
      </p:sp>
      <p:sp>
        <p:nvSpPr>
          <p:cNvPr id="9" name="Rectangle 8"/>
          <p:cNvSpPr/>
          <p:nvPr/>
        </p:nvSpPr>
        <p:spPr>
          <a:xfrm>
            <a:off x="1265916" y="6103240"/>
            <a:ext cx="2698175" cy="369332"/>
          </a:xfrm>
          <a:prstGeom prst="rect">
            <a:avLst/>
          </a:prstGeom>
        </p:spPr>
        <p:txBody>
          <a:bodyPr wrap="none">
            <a:spAutoFit/>
          </a:bodyPr>
          <a:lstStyle/>
          <a:p>
            <a:r>
              <a:rPr lang="en-US" dirty="0">
                <a:latin typeface="NimbusRomNo9L" charset="0"/>
              </a:rPr>
              <a:t>inputs </a:t>
            </a:r>
            <a:r>
              <a:rPr lang="en-US" i="1" dirty="0">
                <a:latin typeface="NimbusRomNo9L" charset="0"/>
              </a:rPr>
              <a:t>a </a:t>
            </a:r>
            <a:r>
              <a:rPr lang="en-US" dirty="0">
                <a:latin typeface="CMR10" charset="0"/>
              </a:rPr>
              <a:t>= </a:t>
            </a:r>
            <a:r>
              <a:rPr lang="en-US" dirty="0">
                <a:latin typeface="NimbusRomNo9L" charset="0"/>
              </a:rPr>
              <a:t>3, </a:t>
            </a:r>
            <a:r>
              <a:rPr lang="en-US" i="1" dirty="0">
                <a:latin typeface="NimbusRomNo9L" charset="0"/>
              </a:rPr>
              <a:t>b </a:t>
            </a:r>
            <a:r>
              <a:rPr lang="en-US" dirty="0">
                <a:latin typeface="CMR10" charset="0"/>
              </a:rPr>
              <a:t>= </a:t>
            </a:r>
            <a:r>
              <a:rPr lang="en-US" dirty="0">
                <a:latin typeface="NimbusRomNo9L" charset="0"/>
              </a:rPr>
              <a:t>1, </a:t>
            </a:r>
            <a:r>
              <a:rPr lang="en-US" i="1" dirty="0">
                <a:latin typeface="NimbusRomNo9L" charset="0"/>
              </a:rPr>
              <a:t>c </a:t>
            </a:r>
            <a:r>
              <a:rPr lang="en-US" dirty="0">
                <a:latin typeface="CMR10" charset="0"/>
              </a:rPr>
              <a:t>= </a:t>
            </a:r>
            <a:r>
              <a:rPr lang="en-US" dirty="0">
                <a:latin typeface="CMSY10" charset="0"/>
              </a:rPr>
              <a:t>−</a:t>
            </a:r>
            <a:r>
              <a:rPr lang="en-US" dirty="0">
                <a:latin typeface="NimbusRomNo9L" charset="0"/>
              </a:rPr>
              <a:t>2, </a:t>
            </a:r>
            <a:endParaRPr lang="en-US" dirty="0"/>
          </a:p>
        </p:txBody>
      </p:sp>
    </p:spTree>
    <p:extLst>
      <p:ext uri="{BB962C8B-B14F-4D97-AF65-F5344CB8AC3E}">
        <p14:creationId xmlns:p14="http://schemas.microsoft.com/office/powerpoint/2010/main" val="1836220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Backward differentiation</a:t>
            </a:r>
          </a:p>
        </p:txBody>
      </p:sp>
      <p:sp>
        <p:nvSpPr>
          <p:cNvPr id="3" name="Content Placeholder 2"/>
          <p:cNvSpPr>
            <a:spLocks noGrp="1"/>
          </p:cNvSpPr>
          <p:nvPr>
            <p:ph idx="1"/>
          </p:nvPr>
        </p:nvSpPr>
        <p:spPr/>
        <p:txBody>
          <a:bodyPr/>
          <a:lstStyle/>
          <a:p>
            <a:r>
              <a:rPr lang="en-US" dirty="0"/>
              <a:t>The importance of the computation graph comes from the backward pass, which is used to compute the derivatives that we’ll need for the weight update. </a:t>
            </a:r>
          </a:p>
          <a:p>
            <a:r>
              <a:rPr lang="en-US" dirty="0"/>
              <a:t>How do we compute the derivative of our output function L with respect to the input variables a, b, and c?</a:t>
            </a:r>
          </a:p>
          <a:p>
            <a:endParaRPr lang="en-US" dirty="0"/>
          </a:p>
          <a:p>
            <a:endParaRPr lang="en-US" dirty="0"/>
          </a:p>
          <a:p>
            <a:r>
              <a:rPr lang="en-US" dirty="0"/>
              <a:t>Backwards differentiation uses the </a:t>
            </a:r>
            <a:r>
              <a:rPr lang="en-US" b="1" dirty="0"/>
              <a:t>chain rule </a:t>
            </a:r>
            <a:r>
              <a:rPr lang="en-US" dirty="0"/>
              <a:t>from calculus.  </a:t>
            </a:r>
          </a:p>
          <a:p>
            <a:endParaRPr lang="en-US"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829C30DF-3C7C-544B-86EA-18D4916F2B91}"/>
                  </a:ext>
                </a:extLst>
              </p:cNvPr>
              <p:cNvSpPr txBox="1"/>
              <p:nvPr/>
            </p:nvSpPr>
            <p:spPr>
              <a:xfrm>
                <a:off x="3657600" y="3733800"/>
                <a:ext cx="2549710" cy="497829"/>
              </a:xfrm>
              <a:prstGeom prst="rect">
                <a:avLst/>
              </a:prstGeom>
              <a:noFill/>
            </p:spPr>
            <p:txBody>
              <a:bodyPr wrap="square" lIns="0" tIns="0" rIns="0" bIns="0" rtlCol="0">
                <a:spAutoFit/>
              </a:bodyPr>
              <a:lstStyle/>
              <a:p>
                <a14:m>
                  <m:oMath xmlns:m="http://schemas.openxmlformats.org/officeDocument/2006/math">
                    <m:f>
                      <m:fPr>
                        <m:ctrlPr>
                          <a:rPr lang="en-US" sz="2200" i="1" smtClean="0">
                            <a:latin typeface="Cambria Math" panose="02040503050406030204" pitchFamily="18" charset="0"/>
                          </a:rPr>
                        </m:ctrlPr>
                      </m:fPr>
                      <m:num>
                        <m:r>
                          <a:rPr lang="en-US" sz="2200" i="1">
                            <a:latin typeface="Cambria Math" panose="02040503050406030204" pitchFamily="18" charset="0"/>
                            <a:ea typeface="Cambria Math" panose="02040503050406030204" pitchFamily="18" charset="0"/>
                          </a:rPr>
                          <m:t>𝜕</m:t>
                        </m:r>
                        <m:r>
                          <a:rPr lang="en-US" sz="2200" i="1">
                            <a:latin typeface="Cambria Math" panose="02040503050406030204" pitchFamily="18" charset="0"/>
                            <a:ea typeface="Cambria Math" panose="02040503050406030204" pitchFamily="18" charset="0"/>
                          </a:rPr>
                          <m:t>𝐿</m:t>
                        </m:r>
                      </m:num>
                      <m:den>
                        <m:r>
                          <a:rPr lang="en-US" sz="2200" i="1">
                            <a:latin typeface="Cambria Math" panose="02040503050406030204" pitchFamily="18" charset="0"/>
                            <a:ea typeface="Cambria Math" panose="02040503050406030204" pitchFamily="18" charset="0"/>
                          </a:rPr>
                          <m:t>𝜕</m:t>
                        </m:r>
                        <m:r>
                          <a:rPr lang="en-US" sz="2200" b="0" i="1" smtClean="0">
                            <a:latin typeface="Cambria Math" panose="02040503050406030204" pitchFamily="18" charset="0"/>
                            <a:ea typeface="Cambria Math" panose="02040503050406030204" pitchFamily="18" charset="0"/>
                          </a:rPr>
                          <m:t>𝑎</m:t>
                        </m:r>
                      </m:den>
                    </m:f>
                  </m:oMath>
                </a14:m>
                <a:r>
                  <a:rPr lang="en-US" sz="2200" dirty="0"/>
                  <a:t>, </a:t>
                </a:r>
                <a14:m>
                  <m:oMath xmlns:m="http://schemas.openxmlformats.org/officeDocument/2006/math">
                    <m:f>
                      <m:fPr>
                        <m:ctrlPr>
                          <a:rPr lang="en-US" sz="2200" i="1">
                            <a:latin typeface="Cambria Math" panose="02040503050406030204" pitchFamily="18" charset="0"/>
                          </a:rPr>
                        </m:ctrlPr>
                      </m:fPr>
                      <m:num>
                        <m:r>
                          <a:rPr lang="en-US" sz="2200" i="1">
                            <a:latin typeface="Cambria Math" panose="02040503050406030204" pitchFamily="18" charset="0"/>
                            <a:ea typeface="Cambria Math" panose="02040503050406030204" pitchFamily="18" charset="0"/>
                          </a:rPr>
                          <m:t>𝜕</m:t>
                        </m:r>
                        <m:r>
                          <a:rPr lang="en-US" sz="2200" i="1">
                            <a:latin typeface="Cambria Math" panose="02040503050406030204" pitchFamily="18" charset="0"/>
                            <a:ea typeface="Cambria Math" panose="02040503050406030204" pitchFamily="18" charset="0"/>
                          </a:rPr>
                          <m:t>𝐿</m:t>
                        </m:r>
                      </m:num>
                      <m:den>
                        <m:r>
                          <a:rPr lang="en-US" sz="2200" b="0" i="1" smtClean="0">
                            <a:latin typeface="Cambria Math" panose="02040503050406030204" pitchFamily="18" charset="0"/>
                            <a:ea typeface="Cambria Math" panose="02040503050406030204" pitchFamily="18" charset="0"/>
                          </a:rPr>
                          <m:t> </m:t>
                        </m:r>
                        <m:r>
                          <a:rPr lang="en-US" sz="2200" i="1">
                            <a:latin typeface="Cambria Math" panose="02040503050406030204" pitchFamily="18" charset="0"/>
                            <a:ea typeface="Cambria Math" panose="02040503050406030204" pitchFamily="18" charset="0"/>
                          </a:rPr>
                          <m:t>𝜕</m:t>
                        </m:r>
                        <m:r>
                          <a:rPr lang="en-US" sz="2200" b="0" i="1" smtClean="0">
                            <a:latin typeface="Cambria Math" panose="02040503050406030204" pitchFamily="18" charset="0"/>
                            <a:ea typeface="Cambria Math" panose="02040503050406030204" pitchFamily="18" charset="0"/>
                          </a:rPr>
                          <m:t>𝑏</m:t>
                        </m:r>
                      </m:den>
                    </m:f>
                  </m:oMath>
                </a14:m>
                <a:r>
                  <a:rPr lang="en-US" sz="2200" dirty="0"/>
                  <a:t>, and </a:t>
                </a:r>
                <a14:m>
                  <m:oMath xmlns:m="http://schemas.openxmlformats.org/officeDocument/2006/math">
                    <m:f>
                      <m:fPr>
                        <m:ctrlPr>
                          <a:rPr lang="en-US" sz="2200" i="1">
                            <a:latin typeface="Cambria Math" panose="02040503050406030204" pitchFamily="18" charset="0"/>
                          </a:rPr>
                        </m:ctrlPr>
                      </m:fPr>
                      <m:num>
                        <m:r>
                          <a:rPr lang="en-US" sz="2200" i="1">
                            <a:latin typeface="Cambria Math" panose="02040503050406030204" pitchFamily="18" charset="0"/>
                            <a:ea typeface="Cambria Math" panose="02040503050406030204" pitchFamily="18" charset="0"/>
                          </a:rPr>
                          <m:t>𝜕</m:t>
                        </m:r>
                        <m:r>
                          <a:rPr lang="en-US" sz="2200" i="1">
                            <a:latin typeface="Cambria Math" panose="02040503050406030204" pitchFamily="18" charset="0"/>
                            <a:ea typeface="Cambria Math" panose="02040503050406030204" pitchFamily="18" charset="0"/>
                          </a:rPr>
                          <m:t>𝐿</m:t>
                        </m:r>
                      </m:num>
                      <m:den>
                        <m:r>
                          <a:rPr lang="en-US" sz="2200" i="1">
                            <a:latin typeface="Cambria Math" panose="02040503050406030204" pitchFamily="18" charset="0"/>
                            <a:ea typeface="Cambria Math" panose="02040503050406030204" pitchFamily="18" charset="0"/>
                          </a:rPr>
                          <m:t>𝜕</m:t>
                        </m:r>
                        <m:r>
                          <a:rPr lang="en-US" sz="2200" b="0" i="1" smtClean="0">
                            <a:latin typeface="Cambria Math" panose="02040503050406030204" pitchFamily="18" charset="0"/>
                            <a:ea typeface="Cambria Math" panose="02040503050406030204" pitchFamily="18" charset="0"/>
                          </a:rPr>
                          <m:t>𝑐</m:t>
                        </m:r>
                      </m:den>
                    </m:f>
                  </m:oMath>
                </a14:m>
                <a:endParaRPr lang="en-US" sz="2200" dirty="0"/>
              </a:p>
            </p:txBody>
          </p:sp>
        </mc:Choice>
        <mc:Fallback xmlns="">
          <p:sp>
            <p:nvSpPr>
              <p:cNvPr id="5" name="TextBox 4">
                <a:extLst>
                  <a:ext uri="{FF2B5EF4-FFF2-40B4-BE49-F238E27FC236}">
                    <a16:creationId xmlns:a16="http://schemas.microsoft.com/office/drawing/2014/main" id="{829C30DF-3C7C-544B-86EA-18D4916F2B91}"/>
                  </a:ext>
                </a:extLst>
              </p:cNvPr>
              <p:cNvSpPr txBox="1">
                <a:spLocks noRot="1" noChangeAspect="1" noMove="1" noResize="1" noEditPoints="1" noAdjustHandles="1" noChangeArrowheads="1" noChangeShapeType="1" noTextEdit="1"/>
              </p:cNvSpPr>
              <p:nvPr/>
            </p:nvSpPr>
            <p:spPr>
              <a:xfrm>
                <a:off x="3657600" y="3733800"/>
                <a:ext cx="2549710" cy="497829"/>
              </a:xfrm>
              <a:prstGeom prst="rect">
                <a:avLst/>
              </a:prstGeom>
              <a:blipFill>
                <a:blip r:embed="rId3"/>
                <a:stretch>
                  <a:fillRect l="-3483" b="-27500"/>
                </a:stretch>
              </a:blipFill>
            </p:spPr>
            <p:txBody>
              <a:bodyPr/>
              <a:lstStyle/>
              <a:p>
                <a:r>
                  <a:rPr lang="en-US">
                    <a:noFill/>
                  </a:rPr>
                  <a:t> </a:t>
                </a:r>
              </a:p>
            </p:txBody>
          </p:sp>
        </mc:Fallback>
      </mc:AlternateContent>
    </p:spTree>
    <p:extLst>
      <p:ext uri="{BB962C8B-B14F-4D97-AF65-F5344CB8AC3E}">
        <p14:creationId xmlns:p14="http://schemas.microsoft.com/office/powerpoint/2010/main" val="850684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Chain rule</a:t>
            </a:r>
          </a:p>
        </p:txBody>
      </p:sp>
      <p:sp>
        <p:nvSpPr>
          <p:cNvPr id="3" name="Content Placeholder 2"/>
          <p:cNvSpPr>
            <a:spLocks noGrp="1"/>
          </p:cNvSpPr>
          <p:nvPr>
            <p:ph idx="1"/>
          </p:nvPr>
        </p:nvSpPr>
        <p:spPr/>
        <p:txBody>
          <a:bodyPr/>
          <a:lstStyle/>
          <a:p>
            <a:r>
              <a:rPr lang="en-US" dirty="0"/>
              <a:t>For a composite function </a:t>
            </a:r>
            <a:r>
              <a:rPr lang="is-IS" i="1" dirty="0"/>
              <a:t>f</a:t>
            </a:r>
            <a:r>
              <a:rPr lang="is-IS" dirty="0"/>
              <a:t>(</a:t>
            </a:r>
            <a:r>
              <a:rPr lang="is-IS" i="1" dirty="0"/>
              <a:t>x</a:t>
            </a:r>
            <a:r>
              <a:rPr lang="is-IS" dirty="0"/>
              <a:t>) = </a:t>
            </a:r>
            <a:r>
              <a:rPr lang="is-IS" i="1" dirty="0"/>
              <a:t>u</a:t>
            </a:r>
            <a:r>
              <a:rPr lang="is-IS" dirty="0"/>
              <a:t>(</a:t>
            </a:r>
            <a:r>
              <a:rPr lang="is-IS" i="1" dirty="0"/>
              <a:t>v</a:t>
            </a:r>
            <a:r>
              <a:rPr lang="is-IS" dirty="0"/>
              <a:t>(</a:t>
            </a:r>
            <a:r>
              <a:rPr lang="is-IS" i="1" dirty="0"/>
              <a:t>x</a:t>
            </a:r>
            <a:r>
              <a:rPr lang="is-IS" dirty="0"/>
              <a:t>)),</a:t>
            </a:r>
            <a:r>
              <a:rPr lang="en-US" dirty="0"/>
              <a:t> the derivative of </a:t>
            </a:r>
            <a:r>
              <a:rPr lang="en-US" i="1" dirty="0"/>
              <a:t>f</a:t>
            </a:r>
            <a:r>
              <a:rPr lang="en-US" dirty="0"/>
              <a:t>(</a:t>
            </a:r>
            <a:r>
              <a:rPr lang="en-US" i="1" dirty="0"/>
              <a:t>x</a:t>
            </a:r>
            <a:r>
              <a:rPr lang="en-US" dirty="0"/>
              <a:t>) is:</a:t>
            </a:r>
            <a:endParaRPr lang="is-IS" dirty="0"/>
          </a:p>
          <a:p>
            <a:endParaRPr lang="is-IS" dirty="0"/>
          </a:p>
          <a:p>
            <a:endParaRPr lang="is-IS" dirty="0"/>
          </a:p>
          <a:p>
            <a:endParaRPr lang="is-IS" dirty="0"/>
          </a:p>
          <a:p>
            <a:endParaRPr lang="is-IS" dirty="0"/>
          </a:p>
          <a:p>
            <a:r>
              <a:rPr lang="is-IS" dirty="0"/>
              <a:t>Similarly for, </a:t>
            </a:r>
            <a:r>
              <a:rPr lang="en-US" i="1" dirty="0"/>
              <a:t>f</a:t>
            </a:r>
            <a:r>
              <a:rPr lang="en-US" dirty="0"/>
              <a:t>(</a:t>
            </a:r>
            <a:r>
              <a:rPr lang="en-US" i="1" dirty="0"/>
              <a:t>x</a:t>
            </a:r>
            <a:r>
              <a:rPr lang="en-US" dirty="0"/>
              <a:t>) = </a:t>
            </a:r>
            <a:r>
              <a:rPr lang="en-US" i="1" dirty="0"/>
              <a:t>u</a:t>
            </a:r>
            <a:r>
              <a:rPr lang="en-US" dirty="0"/>
              <a:t>(</a:t>
            </a:r>
            <a:r>
              <a:rPr lang="en-US" i="1" dirty="0"/>
              <a:t>v</a:t>
            </a:r>
            <a:r>
              <a:rPr lang="en-US" dirty="0"/>
              <a:t>(</a:t>
            </a:r>
            <a:r>
              <a:rPr lang="en-US" i="1" dirty="0"/>
              <a:t>w</a:t>
            </a:r>
            <a:r>
              <a:rPr lang="en-US" dirty="0"/>
              <a:t>(</a:t>
            </a:r>
            <a:r>
              <a:rPr lang="en-US" i="1" dirty="0"/>
              <a:t>x</a:t>
            </a:r>
            <a:r>
              <a:rPr lang="en-US" dirty="0"/>
              <a:t>))), the derivative of </a:t>
            </a:r>
            <a:r>
              <a:rPr lang="en-US" i="1" dirty="0"/>
              <a:t>f</a:t>
            </a:r>
            <a:r>
              <a:rPr lang="en-US" dirty="0"/>
              <a:t>(</a:t>
            </a:r>
            <a:r>
              <a:rPr lang="en-US" i="1" dirty="0"/>
              <a:t>x</a:t>
            </a:r>
            <a:r>
              <a:rPr lang="en-US" dirty="0"/>
              <a:t>) is: </a:t>
            </a:r>
          </a:p>
          <a:p>
            <a:r>
              <a:rPr lang="is-IS" dirty="0"/>
              <a:t>  </a:t>
            </a:r>
          </a:p>
          <a:p>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71B6CF5-9135-754C-86EB-B187D64887C6}"/>
                  </a:ext>
                </a:extLst>
              </p:cNvPr>
              <p:cNvSpPr txBox="1"/>
              <p:nvPr/>
            </p:nvSpPr>
            <p:spPr>
              <a:xfrm>
                <a:off x="3276600" y="2668151"/>
                <a:ext cx="1990032" cy="76084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600" i="1" smtClean="0">
                              <a:latin typeface="Cambria Math" panose="02040503050406030204" pitchFamily="18" charset="0"/>
                            </a:rPr>
                          </m:ctrlPr>
                        </m:fPr>
                        <m:num>
                          <m:r>
                            <a:rPr lang="en-US" sz="2600" b="0" i="1" smtClean="0">
                              <a:latin typeface="Cambria Math" panose="02040503050406030204" pitchFamily="18" charset="0"/>
                            </a:rPr>
                            <m:t>𝑑𝑓</m:t>
                          </m:r>
                        </m:num>
                        <m:den>
                          <m:r>
                            <a:rPr lang="en-US" sz="2600" b="0" i="1" smtClean="0">
                              <a:latin typeface="Cambria Math" panose="02040503050406030204" pitchFamily="18" charset="0"/>
                            </a:rPr>
                            <m:t>𝑑𝑥</m:t>
                          </m:r>
                        </m:den>
                      </m:f>
                      <m:r>
                        <a:rPr lang="en-US" sz="2600" b="0" i="1" smtClean="0">
                          <a:latin typeface="Cambria Math" panose="02040503050406030204" pitchFamily="18" charset="0"/>
                          <a:ea typeface="Cambria Math" panose="02040503050406030204" pitchFamily="18" charset="0"/>
                        </a:rPr>
                        <m:t>=</m:t>
                      </m:r>
                      <m:f>
                        <m:fPr>
                          <m:ctrlPr>
                            <a:rPr lang="en-US" sz="2600" i="1">
                              <a:latin typeface="Cambria Math" panose="02040503050406030204" pitchFamily="18" charset="0"/>
                            </a:rPr>
                          </m:ctrlPr>
                        </m:fPr>
                        <m:num>
                          <m:r>
                            <a:rPr lang="en-US" sz="2600" i="1">
                              <a:latin typeface="Cambria Math" panose="02040503050406030204" pitchFamily="18" charset="0"/>
                            </a:rPr>
                            <m:t>𝑑</m:t>
                          </m:r>
                          <m:r>
                            <a:rPr lang="en-US" sz="2600" b="0" i="1" smtClean="0">
                              <a:latin typeface="Cambria Math" panose="02040503050406030204" pitchFamily="18" charset="0"/>
                            </a:rPr>
                            <m:t>𝑢</m:t>
                          </m:r>
                        </m:num>
                        <m:den>
                          <m:r>
                            <a:rPr lang="en-US" sz="2600" i="1">
                              <a:latin typeface="Cambria Math" panose="02040503050406030204" pitchFamily="18" charset="0"/>
                            </a:rPr>
                            <m:t>𝑑</m:t>
                          </m:r>
                          <m:r>
                            <a:rPr lang="en-US" sz="2600" b="0" i="1" smtClean="0">
                              <a:latin typeface="Cambria Math" panose="02040503050406030204" pitchFamily="18" charset="0"/>
                            </a:rPr>
                            <m:t>𝑣</m:t>
                          </m:r>
                        </m:den>
                      </m:f>
                      <m:r>
                        <a:rPr lang="en-US" sz="2600" b="0" i="1" smtClean="0">
                          <a:latin typeface="Cambria Math" panose="02040503050406030204" pitchFamily="18" charset="0"/>
                        </a:rPr>
                        <m:t> </m:t>
                      </m:r>
                      <m:r>
                        <a:rPr lang="en-US" sz="2600" b="0" i="1" smtClean="0">
                          <a:latin typeface="Cambria Math" panose="02040503050406030204" pitchFamily="18" charset="0"/>
                          <a:ea typeface="Cambria Math" panose="02040503050406030204" pitchFamily="18" charset="0"/>
                        </a:rPr>
                        <m:t>∙</m:t>
                      </m:r>
                      <m:f>
                        <m:fPr>
                          <m:ctrlPr>
                            <a:rPr lang="en-US" sz="2600" i="1">
                              <a:latin typeface="Cambria Math" panose="02040503050406030204" pitchFamily="18" charset="0"/>
                            </a:rPr>
                          </m:ctrlPr>
                        </m:fPr>
                        <m:num>
                          <m:r>
                            <a:rPr lang="en-US" sz="2600" i="1">
                              <a:latin typeface="Cambria Math" panose="02040503050406030204" pitchFamily="18" charset="0"/>
                            </a:rPr>
                            <m:t>𝑑</m:t>
                          </m:r>
                          <m:r>
                            <a:rPr lang="en-US" sz="2600" b="0" i="1" smtClean="0">
                              <a:latin typeface="Cambria Math" panose="02040503050406030204" pitchFamily="18" charset="0"/>
                            </a:rPr>
                            <m:t>𝑣</m:t>
                          </m:r>
                        </m:num>
                        <m:den>
                          <m:r>
                            <a:rPr lang="en-US" sz="2600" i="1">
                              <a:latin typeface="Cambria Math" panose="02040503050406030204" pitchFamily="18" charset="0"/>
                            </a:rPr>
                            <m:t>𝑑𝑥</m:t>
                          </m:r>
                        </m:den>
                      </m:f>
                    </m:oMath>
                  </m:oMathPara>
                </a14:m>
                <a:endParaRPr lang="en-US" sz="2600" i="1" dirty="0"/>
              </a:p>
            </p:txBody>
          </p:sp>
        </mc:Choice>
        <mc:Fallback xmlns="">
          <p:sp>
            <p:nvSpPr>
              <p:cNvPr id="6" name="TextBox 5">
                <a:extLst>
                  <a:ext uri="{FF2B5EF4-FFF2-40B4-BE49-F238E27FC236}">
                    <a16:creationId xmlns:a16="http://schemas.microsoft.com/office/drawing/2014/main" id="{D71B6CF5-9135-754C-86EB-B187D64887C6}"/>
                  </a:ext>
                </a:extLst>
              </p:cNvPr>
              <p:cNvSpPr txBox="1">
                <a:spLocks noRot="1" noChangeAspect="1" noMove="1" noResize="1" noEditPoints="1" noAdjustHandles="1" noChangeArrowheads="1" noChangeShapeType="1" noTextEdit="1"/>
              </p:cNvSpPr>
              <p:nvPr/>
            </p:nvSpPr>
            <p:spPr>
              <a:xfrm>
                <a:off x="3276600" y="2668151"/>
                <a:ext cx="1990032" cy="760849"/>
              </a:xfrm>
              <a:prstGeom prst="rect">
                <a:avLst/>
              </a:prstGeom>
              <a:blipFill>
                <a:blip r:embed="rId3"/>
                <a:stretch>
                  <a:fillRect l="-5063" t="-3279" r="-3165" b="-147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81A7976-4089-6249-8103-79EB62FB22E4}"/>
                  </a:ext>
                </a:extLst>
              </p:cNvPr>
              <p:cNvSpPr txBox="1"/>
              <p:nvPr/>
            </p:nvSpPr>
            <p:spPr>
              <a:xfrm>
                <a:off x="3124200" y="4876800"/>
                <a:ext cx="2749151" cy="76084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600" i="1" smtClean="0">
                              <a:latin typeface="Cambria Math" panose="02040503050406030204" pitchFamily="18" charset="0"/>
                            </a:rPr>
                          </m:ctrlPr>
                        </m:fPr>
                        <m:num>
                          <m:r>
                            <a:rPr lang="en-US" sz="2600" b="0" i="1" smtClean="0">
                              <a:latin typeface="Cambria Math" panose="02040503050406030204" pitchFamily="18" charset="0"/>
                            </a:rPr>
                            <m:t>𝑑𝑓</m:t>
                          </m:r>
                        </m:num>
                        <m:den>
                          <m:r>
                            <a:rPr lang="en-US" sz="2600" b="0" i="1" smtClean="0">
                              <a:latin typeface="Cambria Math" panose="02040503050406030204" pitchFamily="18" charset="0"/>
                            </a:rPr>
                            <m:t>𝑑𝑥</m:t>
                          </m:r>
                        </m:den>
                      </m:f>
                      <m:r>
                        <a:rPr lang="en-US" sz="2600" b="0" i="1" smtClean="0">
                          <a:latin typeface="Cambria Math" panose="02040503050406030204" pitchFamily="18" charset="0"/>
                          <a:ea typeface="Cambria Math" panose="02040503050406030204" pitchFamily="18" charset="0"/>
                        </a:rPr>
                        <m:t>=</m:t>
                      </m:r>
                      <m:f>
                        <m:fPr>
                          <m:ctrlPr>
                            <a:rPr lang="en-US" sz="2600" i="1">
                              <a:latin typeface="Cambria Math" panose="02040503050406030204" pitchFamily="18" charset="0"/>
                            </a:rPr>
                          </m:ctrlPr>
                        </m:fPr>
                        <m:num>
                          <m:r>
                            <a:rPr lang="en-US" sz="2600" i="1">
                              <a:latin typeface="Cambria Math" panose="02040503050406030204" pitchFamily="18" charset="0"/>
                            </a:rPr>
                            <m:t>𝑑</m:t>
                          </m:r>
                          <m:r>
                            <a:rPr lang="en-US" sz="2600" b="0" i="1" smtClean="0">
                              <a:latin typeface="Cambria Math" panose="02040503050406030204" pitchFamily="18" charset="0"/>
                            </a:rPr>
                            <m:t>𝑢</m:t>
                          </m:r>
                        </m:num>
                        <m:den>
                          <m:r>
                            <a:rPr lang="en-US" sz="2600" i="1">
                              <a:latin typeface="Cambria Math" panose="02040503050406030204" pitchFamily="18" charset="0"/>
                            </a:rPr>
                            <m:t>𝑑</m:t>
                          </m:r>
                          <m:r>
                            <a:rPr lang="en-US" sz="2600" b="0" i="1" smtClean="0">
                              <a:latin typeface="Cambria Math" panose="02040503050406030204" pitchFamily="18" charset="0"/>
                            </a:rPr>
                            <m:t>𝑣</m:t>
                          </m:r>
                        </m:den>
                      </m:f>
                      <m:r>
                        <a:rPr lang="en-US" sz="2600" b="0" i="1" smtClean="0">
                          <a:latin typeface="Cambria Math" panose="02040503050406030204" pitchFamily="18" charset="0"/>
                        </a:rPr>
                        <m:t> </m:t>
                      </m:r>
                      <m:r>
                        <a:rPr lang="en-US" sz="2600" b="0" i="1" smtClean="0">
                          <a:latin typeface="Cambria Math" panose="02040503050406030204" pitchFamily="18" charset="0"/>
                          <a:ea typeface="Cambria Math" panose="02040503050406030204" pitchFamily="18" charset="0"/>
                        </a:rPr>
                        <m:t>∙</m:t>
                      </m:r>
                      <m:f>
                        <m:fPr>
                          <m:ctrlPr>
                            <a:rPr lang="en-US" sz="2600" i="1">
                              <a:latin typeface="Cambria Math" panose="02040503050406030204" pitchFamily="18" charset="0"/>
                            </a:rPr>
                          </m:ctrlPr>
                        </m:fPr>
                        <m:num>
                          <m:r>
                            <a:rPr lang="en-US" sz="2600" i="1">
                              <a:latin typeface="Cambria Math" panose="02040503050406030204" pitchFamily="18" charset="0"/>
                            </a:rPr>
                            <m:t>𝑑</m:t>
                          </m:r>
                          <m:r>
                            <a:rPr lang="en-US" sz="2600" b="0" i="1" smtClean="0">
                              <a:latin typeface="Cambria Math" panose="02040503050406030204" pitchFamily="18" charset="0"/>
                            </a:rPr>
                            <m:t>𝑣</m:t>
                          </m:r>
                        </m:num>
                        <m:den>
                          <m:r>
                            <a:rPr lang="en-US" sz="2600" i="1">
                              <a:latin typeface="Cambria Math" panose="02040503050406030204" pitchFamily="18" charset="0"/>
                            </a:rPr>
                            <m:t>𝑑</m:t>
                          </m:r>
                          <m:r>
                            <a:rPr lang="en-US" sz="2600" b="0" i="1" smtClean="0">
                              <a:latin typeface="Cambria Math" panose="02040503050406030204" pitchFamily="18" charset="0"/>
                            </a:rPr>
                            <m:t>𝑤</m:t>
                          </m:r>
                        </m:den>
                      </m:f>
                      <m:r>
                        <a:rPr lang="en-US" sz="2600" i="1">
                          <a:latin typeface="Cambria Math" panose="02040503050406030204" pitchFamily="18" charset="0"/>
                          <a:ea typeface="Cambria Math" panose="02040503050406030204" pitchFamily="18" charset="0"/>
                        </a:rPr>
                        <m:t>∙</m:t>
                      </m:r>
                      <m:f>
                        <m:fPr>
                          <m:ctrlPr>
                            <a:rPr lang="en-US" sz="2600" i="1">
                              <a:latin typeface="Cambria Math" panose="02040503050406030204" pitchFamily="18" charset="0"/>
                            </a:rPr>
                          </m:ctrlPr>
                        </m:fPr>
                        <m:num>
                          <m:r>
                            <a:rPr lang="en-US" sz="2600" i="1">
                              <a:latin typeface="Cambria Math" panose="02040503050406030204" pitchFamily="18" charset="0"/>
                            </a:rPr>
                            <m:t>𝑑</m:t>
                          </m:r>
                          <m:r>
                            <a:rPr lang="en-US" sz="2600" b="0" i="1" smtClean="0">
                              <a:latin typeface="Cambria Math" panose="02040503050406030204" pitchFamily="18" charset="0"/>
                            </a:rPr>
                            <m:t>𝑤</m:t>
                          </m:r>
                        </m:num>
                        <m:den>
                          <m:r>
                            <a:rPr lang="en-US" sz="2600" i="1">
                              <a:latin typeface="Cambria Math" panose="02040503050406030204" pitchFamily="18" charset="0"/>
                            </a:rPr>
                            <m:t>𝑑</m:t>
                          </m:r>
                          <m:r>
                            <a:rPr lang="en-US" sz="2600" b="0" i="1" smtClean="0">
                              <a:latin typeface="Cambria Math" panose="02040503050406030204" pitchFamily="18" charset="0"/>
                            </a:rPr>
                            <m:t>𝑥</m:t>
                          </m:r>
                        </m:den>
                      </m:f>
                    </m:oMath>
                  </m:oMathPara>
                </a14:m>
                <a:endParaRPr lang="en-US" sz="2600" dirty="0"/>
              </a:p>
            </p:txBody>
          </p:sp>
        </mc:Choice>
        <mc:Fallback xmlns="">
          <p:sp>
            <p:nvSpPr>
              <p:cNvPr id="7" name="TextBox 6">
                <a:extLst>
                  <a:ext uri="{FF2B5EF4-FFF2-40B4-BE49-F238E27FC236}">
                    <a16:creationId xmlns:a16="http://schemas.microsoft.com/office/drawing/2014/main" id="{C81A7976-4089-6249-8103-79EB62FB22E4}"/>
                  </a:ext>
                </a:extLst>
              </p:cNvPr>
              <p:cNvSpPr txBox="1">
                <a:spLocks noRot="1" noChangeAspect="1" noMove="1" noResize="1" noEditPoints="1" noAdjustHandles="1" noChangeArrowheads="1" noChangeShapeType="1" noTextEdit="1"/>
              </p:cNvSpPr>
              <p:nvPr/>
            </p:nvSpPr>
            <p:spPr>
              <a:xfrm>
                <a:off x="3124200" y="4876800"/>
                <a:ext cx="2749151" cy="760849"/>
              </a:xfrm>
              <a:prstGeom prst="rect">
                <a:avLst/>
              </a:prstGeom>
              <a:blipFill>
                <a:blip r:embed="rId4"/>
                <a:stretch>
                  <a:fillRect l="-3687" t="-5000" r="-461" b="-15000"/>
                </a:stretch>
              </a:blipFill>
            </p:spPr>
            <p:txBody>
              <a:bodyPr/>
              <a:lstStyle/>
              <a:p>
                <a:r>
                  <a:rPr lang="en-US">
                    <a:noFill/>
                  </a:rPr>
                  <a:t> </a:t>
                </a:r>
              </a:p>
            </p:txBody>
          </p:sp>
        </mc:Fallback>
      </mc:AlternateContent>
    </p:spTree>
    <p:extLst>
      <p:ext uri="{BB962C8B-B14F-4D97-AF65-F5344CB8AC3E}">
        <p14:creationId xmlns:p14="http://schemas.microsoft.com/office/powerpoint/2010/main" val="1762509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43000" y="2209800"/>
            <a:ext cx="8891592" cy="3571664"/>
            <a:chOff x="1917587" y="2514600"/>
            <a:chExt cx="6235813" cy="2504864"/>
          </a:xfrm>
        </p:grpSpPr>
        <p:pic>
          <p:nvPicPr>
            <p:cNvPr id="4" name="Picture 3"/>
            <p:cNvPicPr>
              <a:picLocks noChangeAspect="1"/>
            </p:cNvPicPr>
            <p:nvPr/>
          </p:nvPicPr>
          <p:blipFill>
            <a:blip r:embed="rId3"/>
            <a:stretch>
              <a:fillRect/>
            </a:stretch>
          </p:blipFill>
          <p:spPr>
            <a:xfrm>
              <a:off x="1917587" y="2695364"/>
              <a:ext cx="5354544" cy="2324100"/>
            </a:xfrm>
            <a:prstGeom prst="rect">
              <a:avLst/>
            </a:prstGeom>
          </p:spPr>
        </p:pic>
        <p:sp>
          <p:nvSpPr>
            <p:cNvPr id="5" name="Rectangle 4"/>
            <p:cNvSpPr/>
            <p:nvPr/>
          </p:nvSpPr>
          <p:spPr>
            <a:xfrm>
              <a:off x="3276600" y="2514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562600" y="2895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flipH="1">
              <a:off x="2971800" y="3567218"/>
              <a:ext cx="411481" cy="1807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flipH="1">
              <a:off x="2066345" y="2840849"/>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flipH="1">
              <a:off x="2013005" y="3621723"/>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flipH="1">
              <a:off x="2085682" y="4347061"/>
              <a:ext cx="392144" cy="224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endParaRPr lang="en-US" dirty="0"/>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60D50937-3C2C-9F40-81CC-AA7DB8C1F77A}"/>
                  </a:ext>
                </a:extLst>
              </p:cNvPr>
              <p:cNvSpPr/>
              <p:nvPr/>
            </p:nvSpPr>
            <p:spPr>
              <a:xfrm>
                <a:off x="898000" y="5854119"/>
                <a:ext cx="914225" cy="61908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𝐿</m:t>
                          </m:r>
                        </m:num>
                        <m:den>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𝑐</m:t>
                          </m:r>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oMath>
                  </m:oMathPara>
                </a14:m>
                <a:endParaRPr lang="en-US" dirty="0"/>
              </a:p>
            </p:txBody>
          </p:sp>
        </mc:Choice>
        <mc:Fallback xmlns="">
          <p:sp>
            <p:nvSpPr>
              <p:cNvPr id="3" name="Rectangle 2">
                <a:extLst>
                  <a:ext uri="{FF2B5EF4-FFF2-40B4-BE49-F238E27FC236}">
                    <a16:creationId xmlns:a16="http://schemas.microsoft.com/office/drawing/2014/main" id="{60D50937-3C2C-9F40-81CC-AA7DB8C1F77A}"/>
                  </a:ext>
                </a:extLst>
              </p:cNvPr>
              <p:cNvSpPr>
                <a:spLocks noRot="1" noChangeAspect="1" noMove="1" noResize="1" noEditPoints="1" noAdjustHandles="1" noChangeArrowheads="1" noChangeShapeType="1" noTextEdit="1"/>
              </p:cNvSpPr>
              <p:nvPr/>
            </p:nvSpPr>
            <p:spPr>
              <a:xfrm>
                <a:off x="898000" y="5854119"/>
                <a:ext cx="914225" cy="619080"/>
              </a:xfrm>
              <a:prstGeom prst="rect">
                <a:avLst/>
              </a:prstGeom>
              <a:blipFill>
                <a:blip r:embed="rId4"/>
                <a:stretch>
                  <a:fillRect b="-4000"/>
                </a:stretch>
              </a:blipFill>
            </p:spPr>
            <p:txBody>
              <a:bodyPr/>
              <a:lstStyle/>
              <a:p>
                <a:r>
                  <a:rPr lang="en-US">
                    <a:noFill/>
                  </a:rPr>
                  <a:t> </a:t>
                </a:r>
              </a:p>
            </p:txBody>
          </p:sp>
        </mc:Fallback>
      </mc:AlternateContent>
    </p:spTree>
    <p:extLst>
      <p:ext uri="{BB962C8B-B14F-4D97-AF65-F5344CB8AC3E}">
        <p14:creationId xmlns:p14="http://schemas.microsoft.com/office/powerpoint/2010/main" val="237647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43000" y="2209800"/>
            <a:ext cx="8891592" cy="3571664"/>
            <a:chOff x="1917587" y="2514600"/>
            <a:chExt cx="6235813" cy="2504864"/>
          </a:xfrm>
        </p:grpSpPr>
        <p:pic>
          <p:nvPicPr>
            <p:cNvPr id="4" name="Picture 3"/>
            <p:cNvPicPr>
              <a:picLocks noChangeAspect="1"/>
            </p:cNvPicPr>
            <p:nvPr/>
          </p:nvPicPr>
          <p:blipFill>
            <a:blip r:embed="rId3"/>
            <a:stretch>
              <a:fillRect/>
            </a:stretch>
          </p:blipFill>
          <p:spPr>
            <a:xfrm>
              <a:off x="1917587" y="2695364"/>
              <a:ext cx="5354544" cy="2324100"/>
            </a:xfrm>
            <a:prstGeom prst="rect">
              <a:avLst/>
            </a:prstGeom>
          </p:spPr>
        </p:pic>
        <p:sp>
          <p:nvSpPr>
            <p:cNvPr id="5" name="Rectangle 4"/>
            <p:cNvSpPr/>
            <p:nvPr/>
          </p:nvSpPr>
          <p:spPr>
            <a:xfrm>
              <a:off x="3276600" y="2514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562600" y="2895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flipH="1">
              <a:off x="2971800" y="3567218"/>
              <a:ext cx="411481" cy="1807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flipH="1">
              <a:off x="2066345" y="2840849"/>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flipH="1">
              <a:off x="2013005" y="3621723"/>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flipH="1">
              <a:off x="2085682" y="4347061"/>
              <a:ext cx="392144" cy="224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endParaRPr lang="en-US" dirty="0"/>
          </a:p>
        </p:txBody>
      </p:sp>
      <mc:AlternateContent xmlns:mc="http://schemas.openxmlformats.org/markup-compatibility/2006" xmlns:a14="http://schemas.microsoft.com/office/drawing/2010/main">
        <mc:Choice Requires="a14">
          <p:sp>
            <p:nvSpPr>
              <p:cNvPr id="14" name="Rectangle 13">
                <a:extLst>
                  <a:ext uri="{FF2B5EF4-FFF2-40B4-BE49-F238E27FC236}">
                    <a16:creationId xmlns:a16="http://schemas.microsoft.com/office/drawing/2014/main" id="{EBCC8676-828C-3848-8D75-47FFC563373B}"/>
                  </a:ext>
                </a:extLst>
              </p:cNvPr>
              <p:cNvSpPr/>
              <p:nvPr/>
            </p:nvSpPr>
            <p:spPr>
              <a:xfrm>
                <a:off x="898000" y="5641459"/>
                <a:ext cx="914225" cy="61908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𝐿</m:t>
                          </m:r>
                        </m:num>
                        <m:den>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𝑐</m:t>
                          </m:r>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oMath>
                  </m:oMathPara>
                </a14:m>
                <a:endParaRPr lang="en-US" dirty="0"/>
              </a:p>
            </p:txBody>
          </p:sp>
        </mc:Choice>
        <mc:Fallback xmlns="">
          <p:sp>
            <p:nvSpPr>
              <p:cNvPr id="14" name="Rectangle 13">
                <a:extLst>
                  <a:ext uri="{FF2B5EF4-FFF2-40B4-BE49-F238E27FC236}">
                    <a16:creationId xmlns:a16="http://schemas.microsoft.com/office/drawing/2014/main" id="{EBCC8676-828C-3848-8D75-47FFC563373B}"/>
                  </a:ext>
                </a:extLst>
              </p:cNvPr>
              <p:cNvSpPr>
                <a:spLocks noRot="1" noChangeAspect="1" noMove="1" noResize="1" noEditPoints="1" noAdjustHandles="1" noChangeArrowheads="1" noChangeShapeType="1" noTextEdit="1"/>
              </p:cNvSpPr>
              <p:nvPr/>
            </p:nvSpPr>
            <p:spPr>
              <a:xfrm>
                <a:off x="898000" y="5641459"/>
                <a:ext cx="914225" cy="619080"/>
              </a:xfrm>
              <a:prstGeom prst="rect">
                <a:avLst/>
              </a:prstGeom>
              <a:blipFill>
                <a:blip r:embed="rId4"/>
                <a:stretch>
                  <a:fillRect b="-408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a:extLst>
                  <a:ext uri="{FF2B5EF4-FFF2-40B4-BE49-F238E27FC236}">
                    <a16:creationId xmlns:a16="http://schemas.microsoft.com/office/drawing/2014/main" id="{998F4E8C-7C07-8341-A08C-DF589B21B66E}"/>
                  </a:ext>
                </a:extLst>
              </p:cNvPr>
              <p:cNvSpPr/>
              <p:nvPr/>
            </p:nvSpPr>
            <p:spPr>
              <a:xfrm>
                <a:off x="702675" y="2417897"/>
                <a:ext cx="1358064" cy="6190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𝐿</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𝑎</m:t>
                          </m:r>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𝐿</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den>
                      </m:f>
                      <m:f>
                        <m:fPr>
                          <m:ctrlPr>
                            <a:rPr lang="en-US" i="1">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num>
                        <m:den>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𝑎</m:t>
                          </m:r>
                        </m:den>
                      </m:f>
                    </m:oMath>
                  </m:oMathPara>
                </a14:m>
                <a:endParaRPr lang="en-US" dirty="0">
                  <a:latin typeface="Cambria" panose="02040503050406030204" pitchFamily="18" charset="0"/>
                </a:endParaRPr>
              </a:p>
            </p:txBody>
          </p:sp>
        </mc:Choice>
        <mc:Fallback xmlns="">
          <p:sp>
            <p:nvSpPr>
              <p:cNvPr id="16" name="Rectangle 15">
                <a:extLst>
                  <a:ext uri="{FF2B5EF4-FFF2-40B4-BE49-F238E27FC236}">
                    <a16:creationId xmlns:a16="http://schemas.microsoft.com/office/drawing/2014/main" id="{998F4E8C-7C07-8341-A08C-DF589B21B66E}"/>
                  </a:ext>
                </a:extLst>
              </p:cNvPr>
              <p:cNvSpPr>
                <a:spLocks noRot="1" noChangeAspect="1" noMove="1" noResize="1" noEditPoints="1" noAdjustHandles="1" noChangeArrowheads="1" noChangeShapeType="1" noTextEdit="1"/>
              </p:cNvSpPr>
              <p:nvPr/>
            </p:nvSpPr>
            <p:spPr>
              <a:xfrm>
                <a:off x="702675" y="2417897"/>
                <a:ext cx="1358064" cy="619016"/>
              </a:xfrm>
              <a:prstGeom prst="rect">
                <a:avLst/>
              </a:prstGeom>
              <a:blipFill>
                <a:blip r:embed="rId5"/>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Rectangle 18">
                <a:extLst>
                  <a:ext uri="{FF2B5EF4-FFF2-40B4-BE49-F238E27FC236}">
                    <a16:creationId xmlns:a16="http://schemas.microsoft.com/office/drawing/2014/main" id="{734154D9-B5E3-D648-BF88-338186420E75}"/>
                  </a:ext>
                </a:extLst>
              </p:cNvPr>
              <p:cNvSpPr/>
              <p:nvPr/>
            </p:nvSpPr>
            <p:spPr>
              <a:xfrm>
                <a:off x="363306" y="3530086"/>
                <a:ext cx="1666225" cy="6190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𝐿</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𝐿</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den>
                      </m:f>
                      <m:f>
                        <m:fPr>
                          <m:ctrlPr>
                            <a:rPr lang="en-US" i="1">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𝑑</m:t>
                          </m:r>
                        </m:den>
                      </m:f>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𝑑</m:t>
                          </m:r>
                        </m:num>
                        <m:den>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den>
                      </m:f>
                    </m:oMath>
                  </m:oMathPara>
                </a14:m>
                <a:endParaRPr lang="en-US" dirty="0">
                  <a:latin typeface="Cambria" panose="02040503050406030204" pitchFamily="18" charset="0"/>
                </a:endParaRPr>
              </a:p>
            </p:txBody>
          </p:sp>
        </mc:Choice>
        <mc:Fallback xmlns="">
          <p:sp>
            <p:nvSpPr>
              <p:cNvPr id="19" name="Rectangle 18">
                <a:extLst>
                  <a:ext uri="{FF2B5EF4-FFF2-40B4-BE49-F238E27FC236}">
                    <a16:creationId xmlns:a16="http://schemas.microsoft.com/office/drawing/2014/main" id="{734154D9-B5E3-D648-BF88-338186420E75}"/>
                  </a:ext>
                </a:extLst>
              </p:cNvPr>
              <p:cNvSpPr>
                <a:spLocks noRot="1" noChangeAspect="1" noMove="1" noResize="1" noEditPoints="1" noAdjustHandles="1" noChangeArrowheads="1" noChangeShapeType="1" noTextEdit="1"/>
              </p:cNvSpPr>
              <p:nvPr/>
            </p:nvSpPr>
            <p:spPr>
              <a:xfrm>
                <a:off x="363306" y="3530086"/>
                <a:ext cx="1666225" cy="619016"/>
              </a:xfrm>
              <a:prstGeom prst="rect">
                <a:avLst/>
              </a:prstGeom>
              <a:blipFill>
                <a:blip r:embed="rId6"/>
                <a:stretch>
                  <a:fillRect b="-4000"/>
                </a:stretch>
              </a:blipFill>
            </p:spPr>
            <p:txBody>
              <a:bodyPr/>
              <a:lstStyle/>
              <a:p>
                <a:r>
                  <a:rPr lang="en-US">
                    <a:noFill/>
                  </a:rPr>
                  <a:t> </a:t>
                </a:r>
              </a:p>
            </p:txBody>
          </p:sp>
        </mc:Fallback>
      </mc:AlternateContent>
    </p:spTree>
    <p:extLst>
      <p:ext uri="{BB962C8B-B14F-4D97-AF65-F5344CB8AC3E}">
        <p14:creationId xmlns:p14="http://schemas.microsoft.com/office/powerpoint/2010/main" val="13533643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43000" y="2209800"/>
            <a:ext cx="8891592" cy="3571664"/>
            <a:chOff x="1917587" y="2514600"/>
            <a:chExt cx="6235813" cy="2504864"/>
          </a:xfrm>
        </p:grpSpPr>
        <p:pic>
          <p:nvPicPr>
            <p:cNvPr id="4" name="Picture 3"/>
            <p:cNvPicPr>
              <a:picLocks noChangeAspect="1"/>
            </p:cNvPicPr>
            <p:nvPr/>
          </p:nvPicPr>
          <p:blipFill>
            <a:blip r:embed="rId3"/>
            <a:stretch>
              <a:fillRect/>
            </a:stretch>
          </p:blipFill>
          <p:spPr>
            <a:xfrm>
              <a:off x="1917587" y="2695364"/>
              <a:ext cx="5354544" cy="2324100"/>
            </a:xfrm>
            <a:prstGeom prst="rect">
              <a:avLst/>
            </a:prstGeom>
          </p:spPr>
        </p:pic>
        <p:sp>
          <p:nvSpPr>
            <p:cNvPr id="5" name="Rectangle 4"/>
            <p:cNvSpPr/>
            <p:nvPr/>
          </p:nvSpPr>
          <p:spPr>
            <a:xfrm>
              <a:off x="3276600" y="2514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562600" y="2895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flipH="1">
              <a:off x="2971800" y="3567218"/>
              <a:ext cx="411481" cy="1807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flipH="1">
              <a:off x="2066345" y="2840849"/>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flipH="1">
              <a:off x="2013005" y="3621723"/>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flipH="1">
              <a:off x="2085682" y="4347061"/>
              <a:ext cx="392144" cy="224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endParaRPr lang="en-US" dirty="0"/>
          </a:p>
        </p:txBody>
      </p:sp>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6F7B07E6-48B2-0245-BB53-9A66FD1200A9}"/>
                  </a:ext>
                </a:extLst>
              </p:cNvPr>
              <p:cNvSpPr/>
              <p:nvPr/>
            </p:nvSpPr>
            <p:spPr>
              <a:xfrm>
                <a:off x="702675" y="2417897"/>
                <a:ext cx="1358064" cy="6190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𝐿</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𝑎</m:t>
                          </m:r>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𝐿</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den>
                      </m:f>
                      <m:f>
                        <m:fPr>
                          <m:ctrlPr>
                            <a:rPr lang="en-US" i="1">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num>
                        <m:den>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𝑎</m:t>
                          </m:r>
                        </m:den>
                      </m:f>
                    </m:oMath>
                  </m:oMathPara>
                </a14:m>
                <a:endParaRPr lang="en-US" dirty="0">
                  <a:latin typeface="Cambria" panose="02040503050406030204" pitchFamily="18" charset="0"/>
                </a:endParaRPr>
              </a:p>
            </p:txBody>
          </p:sp>
        </mc:Choice>
        <mc:Fallback xmlns="">
          <p:sp>
            <p:nvSpPr>
              <p:cNvPr id="21" name="Rectangle 20">
                <a:extLst>
                  <a:ext uri="{FF2B5EF4-FFF2-40B4-BE49-F238E27FC236}">
                    <a16:creationId xmlns:a16="http://schemas.microsoft.com/office/drawing/2014/main" id="{6F7B07E6-48B2-0245-BB53-9A66FD1200A9}"/>
                  </a:ext>
                </a:extLst>
              </p:cNvPr>
              <p:cNvSpPr>
                <a:spLocks noRot="1" noChangeAspect="1" noMove="1" noResize="1" noEditPoints="1" noAdjustHandles="1" noChangeArrowheads="1" noChangeShapeType="1" noTextEdit="1"/>
              </p:cNvSpPr>
              <p:nvPr/>
            </p:nvSpPr>
            <p:spPr>
              <a:xfrm>
                <a:off x="702675" y="2417897"/>
                <a:ext cx="1358064" cy="619016"/>
              </a:xfrm>
              <a:prstGeom prst="rect">
                <a:avLst/>
              </a:prstGeom>
              <a:blipFill>
                <a:blip r:embed="rId4"/>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Rectangle 21">
                <a:extLst>
                  <a:ext uri="{FF2B5EF4-FFF2-40B4-BE49-F238E27FC236}">
                    <a16:creationId xmlns:a16="http://schemas.microsoft.com/office/drawing/2014/main" id="{5DF47069-08D2-1149-8A25-99B552DEB6C4}"/>
                  </a:ext>
                </a:extLst>
              </p:cNvPr>
              <p:cNvSpPr/>
              <p:nvPr/>
            </p:nvSpPr>
            <p:spPr>
              <a:xfrm>
                <a:off x="363306" y="3530086"/>
                <a:ext cx="1666225" cy="6190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𝐿</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den>
                      </m:f>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a:latin typeface="Cambria Math" panose="02040503050406030204" pitchFamily="18" charset="0"/>
                              <a:ea typeface="Cambria Math" panose="02040503050406030204" pitchFamily="18" charset="0"/>
                            </a:rPr>
                            <m:t>𝐿</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den>
                      </m:f>
                      <m:f>
                        <m:fPr>
                          <m:ctrlPr>
                            <a:rPr lang="en-US" i="1">
                              <a:latin typeface="Cambria Math" panose="02040503050406030204" pitchFamily="18" charset="0"/>
                            </a:rPr>
                          </m:ctrlPr>
                        </m:fPr>
                        <m:num>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num>
                        <m:den>
                          <m:r>
                            <a:rPr lang="en-US" b="0"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𝑑</m:t>
                          </m:r>
                        </m:den>
                      </m:f>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𝑑</m:t>
                          </m:r>
                        </m:num>
                        <m:den>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den>
                      </m:f>
                    </m:oMath>
                  </m:oMathPara>
                </a14:m>
                <a:endParaRPr lang="en-US" dirty="0">
                  <a:latin typeface="Cambria" panose="02040503050406030204" pitchFamily="18" charset="0"/>
                </a:endParaRPr>
              </a:p>
            </p:txBody>
          </p:sp>
        </mc:Choice>
        <mc:Fallback xmlns="">
          <p:sp>
            <p:nvSpPr>
              <p:cNvPr id="22" name="Rectangle 21">
                <a:extLst>
                  <a:ext uri="{FF2B5EF4-FFF2-40B4-BE49-F238E27FC236}">
                    <a16:creationId xmlns:a16="http://schemas.microsoft.com/office/drawing/2014/main" id="{5DF47069-08D2-1149-8A25-99B552DEB6C4}"/>
                  </a:ext>
                </a:extLst>
              </p:cNvPr>
              <p:cNvSpPr>
                <a:spLocks noRot="1" noChangeAspect="1" noMove="1" noResize="1" noEditPoints="1" noAdjustHandles="1" noChangeArrowheads="1" noChangeShapeType="1" noTextEdit="1"/>
              </p:cNvSpPr>
              <p:nvPr/>
            </p:nvSpPr>
            <p:spPr>
              <a:xfrm>
                <a:off x="363306" y="3530086"/>
                <a:ext cx="1666225" cy="619016"/>
              </a:xfrm>
              <a:prstGeom prst="rect">
                <a:avLst/>
              </a:prstGeom>
              <a:blipFill>
                <a:blip r:embed="rId5"/>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id="{ABA9ADCF-1E12-F940-9C0B-886BF156D2EF}"/>
                  </a:ext>
                </a:extLst>
              </p:cNvPr>
              <p:cNvSpPr/>
              <p:nvPr/>
            </p:nvSpPr>
            <p:spPr>
              <a:xfrm>
                <a:off x="898000" y="5641459"/>
                <a:ext cx="914225" cy="61908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𝐿</m:t>
                          </m:r>
                        </m:num>
                        <m:den>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𝑐</m:t>
                          </m:r>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oMath>
                  </m:oMathPara>
                </a14:m>
                <a:endParaRPr lang="en-US" dirty="0"/>
              </a:p>
            </p:txBody>
          </p:sp>
        </mc:Choice>
        <mc:Fallback xmlns="">
          <p:sp>
            <p:nvSpPr>
              <p:cNvPr id="23" name="Rectangle 22">
                <a:extLst>
                  <a:ext uri="{FF2B5EF4-FFF2-40B4-BE49-F238E27FC236}">
                    <a16:creationId xmlns:a16="http://schemas.microsoft.com/office/drawing/2014/main" id="{ABA9ADCF-1E12-F940-9C0B-886BF156D2EF}"/>
                  </a:ext>
                </a:extLst>
              </p:cNvPr>
              <p:cNvSpPr>
                <a:spLocks noRot="1" noChangeAspect="1" noMove="1" noResize="1" noEditPoints="1" noAdjustHandles="1" noChangeArrowheads="1" noChangeShapeType="1" noTextEdit="1"/>
              </p:cNvSpPr>
              <p:nvPr/>
            </p:nvSpPr>
            <p:spPr>
              <a:xfrm>
                <a:off x="898000" y="5641459"/>
                <a:ext cx="914225" cy="619080"/>
              </a:xfrm>
              <a:prstGeom prst="rect">
                <a:avLst/>
              </a:prstGeom>
              <a:blipFill>
                <a:blip r:embed="rId6"/>
                <a:stretch>
                  <a:fillRect b="-408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Rectangle 23">
                <a:extLst>
                  <a:ext uri="{FF2B5EF4-FFF2-40B4-BE49-F238E27FC236}">
                    <a16:creationId xmlns:a16="http://schemas.microsoft.com/office/drawing/2014/main" id="{64DE408A-FEE7-CA45-980B-7718D7360AFC}"/>
                  </a:ext>
                </a:extLst>
              </p:cNvPr>
              <p:cNvSpPr/>
              <p:nvPr/>
            </p:nvSpPr>
            <p:spPr>
              <a:xfrm>
                <a:off x="3998544" y="2667896"/>
                <a:ext cx="1707583" cy="6190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num>
                        <m:den>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𝑎</m:t>
                          </m:r>
                        </m:den>
                      </m:f>
                      <m:r>
                        <a:rPr lang="en-US" b="0" i="1" smtClean="0">
                          <a:latin typeface="Cambria Math" panose="02040503050406030204" pitchFamily="18" charset="0"/>
                          <a:ea typeface="Cambria Math" panose="02040503050406030204" pitchFamily="18" charset="0"/>
                        </a:rPr>
                        <m:t>=1,</m:t>
                      </m:r>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𝑒</m:t>
                          </m:r>
                        </m:num>
                        <m:den>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𝑑</m:t>
                          </m:r>
                        </m:den>
                      </m:f>
                      <m:r>
                        <a:rPr lang="en-US" i="1">
                          <a:latin typeface="Cambria Math" panose="02040503050406030204" pitchFamily="18" charset="0"/>
                          <a:ea typeface="Cambria Math" panose="02040503050406030204" pitchFamily="18" charset="0"/>
                        </a:rPr>
                        <m:t>=1</m:t>
                      </m:r>
                    </m:oMath>
                  </m:oMathPara>
                </a14:m>
                <a:endParaRPr lang="en-US" dirty="0"/>
              </a:p>
            </p:txBody>
          </p:sp>
        </mc:Choice>
        <mc:Fallback xmlns="">
          <p:sp>
            <p:nvSpPr>
              <p:cNvPr id="24" name="Rectangle 23">
                <a:extLst>
                  <a:ext uri="{FF2B5EF4-FFF2-40B4-BE49-F238E27FC236}">
                    <a16:creationId xmlns:a16="http://schemas.microsoft.com/office/drawing/2014/main" id="{64DE408A-FEE7-CA45-980B-7718D7360AFC}"/>
                  </a:ext>
                </a:extLst>
              </p:cNvPr>
              <p:cNvSpPr>
                <a:spLocks noRot="1" noChangeAspect="1" noMove="1" noResize="1" noEditPoints="1" noAdjustHandles="1" noChangeArrowheads="1" noChangeShapeType="1" noTextEdit="1"/>
              </p:cNvSpPr>
              <p:nvPr/>
            </p:nvSpPr>
            <p:spPr>
              <a:xfrm>
                <a:off x="3998544" y="2667896"/>
                <a:ext cx="1707583" cy="619016"/>
              </a:xfrm>
              <a:prstGeom prst="rect">
                <a:avLst/>
              </a:prstGeom>
              <a:blipFill>
                <a:blip r:embed="rId7"/>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Rectangle 24">
                <a:extLst>
                  <a:ext uri="{FF2B5EF4-FFF2-40B4-BE49-F238E27FC236}">
                    <a16:creationId xmlns:a16="http://schemas.microsoft.com/office/drawing/2014/main" id="{DBDFEE9B-5B4D-6946-B3A0-93DED804D20E}"/>
                  </a:ext>
                </a:extLst>
              </p:cNvPr>
              <p:cNvSpPr/>
              <p:nvPr/>
            </p:nvSpPr>
            <p:spPr>
              <a:xfrm>
                <a:off x="3584220" y="4203674"/>
                <a:ext cx="935769" cy="6190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𝑑</m:t>
                          </m:r>
                        </m:num>
                        <m:den>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den>
                      </m:f>
                      <m:r>
                        <a:rPr lang="en-US" b="0" i="1" smtClean="0">
                          <a:latin typeface="Cambria Math" panose="02040503050406030204" pitchFamily="18" charset="0"/>
                          <a:ea typeface="Cambria Math" panose="02040503050406030204" pitchFamily="18" charset="0"/>
                        </a:rPr>
                        <m:t>=2</m:t>
                      </m:r>
                    </m:oMath>
                  </m:oMathPara>
                </a14:m>
                <a:endParaRPr lang="en-US" dirty="0"/>
              </a:p>
            </p:txBody>
          </p:sp>
        </mc:Choice>
        <mc:Fallback xmlns="">
          <p:sp>
            <p:nvSpPr>
              <p:cNvPr id="25" name="Rectangle 24">
                <a:extLst>
                  <a:ext uri="{FF2B5EF4-FFF2-40B4-BE49-F238E27FC236}">
                    <a16:creationId xmlns:a16="http://schemas.microsoft.com/office/drawing/2014/main" id="{DBDFEE9B-5B4D-6946-B3A0-93DED804D20E}"/>
                  </a:ext>
                </a:extLst>
              </p:cNvPr>
              <p:cNvSpPr>
                <a:spLocks noRot="1" noChangeAspect="1" noMove="1" noResize="1" noEditPoints="1" noAdjustHandles="1" noChangeArrowheads="1" noChangeShapeType="1" noTextEdit="1"/>
              </p:cNvSpPr>
              <p:nvPr/>
            </p:nvSpPr>
            <p:spPr>
              <a:xfrm>
                <a:off x="3584220" y="4203674"/>
                <a:ext cx="935769" cy="619016"/>
              </a:xfrm>
              <a:prstGeom prst="rect">
                <a:avLst/>
              </a:prstGeom>
              <a:blipFill>
                <a:blip r:embed="rId8"/>
                <a:stretch>
                  <a:fillRect b="-4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 name="Rectangle 25">
                <a:extLst>
                  <a:ext uri="{FF2B5EF4-FFF2-40B4-BE49-F238E27FC236}">
                    <a16:creationId xmlns:a16="http://schemas.microsoft.com/office/drawing/2014/main" id="{566EA9AB-BCC1-9E4B-9127-7A4CFC5FED4F}"/>
                  </a:ext>
                </a:extLst>
              </p:cNvPr>
              <p:cNvSpPr/>
              <p:nvPr/>
            </p:nvSpPr>
            <p:spPr>
              <a:xfrm>
                <a:off x="6627998" y="4695389"/>
                <a:ext cx="2150000" cy="896079"/>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𝐿</m:t>
                          </m:r>
                        </m:num>
                        <m:den>
                          <m:r>
                            <a:rPr lang="en-US" i="1">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𝑒</m:t>
                          </m:r>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𝑐</m:t>
                      </m:r>
                      <m:r>
                        <a:rPr lang="en-US" b="0" i="1" smtClean="0">
                          <a:latin typeface="Cambria Math" panose="02040503050406030204" pitchFamily="18" charset="0"/>
                          <a:ea typeface="Cambria Math" panose="02040503050406030204" pitchFamily="18" charset="0"/>
                        </a:rPr>
                        <m:t>, </m:t>
                      </m:r>
                      <m:f>
                        <m:fPr>
                          <m:ctrlPr>
                            <a:rPr lang="en-US" i="1">
                              <a:latin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𝐿</m:t>
                          </m:r>
                        </m:num>
                        <m:den>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𝑐</m:t>
                          </m:r>
                        </m:den>
                      </m:f>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𝑒</m:t>
                      </m:r>
                    </m:oMath>
                  </m:oMathPara>
                </a14:m>
                <a:endParaRPr lang="en-US" dirty="0"/>
              </a:p>
              <a:p>
                <a:r>
                  <a:rPr lang="en-US" dirty="0"/>
                  <a:t> </a:t>
                </a:r>
              </a:p>
            </p:txBody>
          </p:sp>
        </mc:Choice>
        <mc:Fallback xmlns="">
          <p:sp>
            <p:nvSpPr>
              <p:cNvPr id="26" name="Rectangle 25">
                <a:extLst>
                  <a:ext uri="{FF2B5EF4-FFF2-40B4-BE49-F238E27FC236}">
                    <a16:creationId xmlns:a16="http://schemas.microsoft.com/office/drawing/2014/main" id="{566EA9AB-BCC1-9E4B-9127-7A4CFC5FED4F}"/>
                  </a:ext>
                </a:extLst>
              </p:cNvPr>
              <p:cNvSpPr>
                <a:spLocks noRot="1" noChangeAspect="1" noMove="1" noResize="1" noEditPoints="1" noAdjustHandles="1" noChangeArrowheads="1" noChangeShapeType="1" noTextEdit="1"/>
              </p:cNvSpPr>
              <p:nvPr/>
            </p:nvSpPr>
            <p:spPr>
              <a:xfrm>
                <a:off x="6627998" y="4695389"/>
                <a:ext cx="2150000" cy="896079"/>
              </a:xfrm>
              <a:prstGeom prst="rect">
                <a:avLst/>
              </a:prstGeom>
              <a:blipFill>
                <a:blip r:embed="rId9"/>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077424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 Feed-Forward Neural Network</a:t>
            </a:r>
          </a:p>
        </p:txBody>
      </p:sp>
      <p:sp>
        <p:nvSpPr>
          <p:cNvPr id="3" name="Content Placeholder 2"/>
          <p:cNvSpPr>
            <a:spLocks noGrp="1"/>
          </p:cNvSpPr>
          <p:nvPr>
            <p:ph idx="1"/>
          </p:nvPr>
        </p:nvSpPr>
        <p:spPr/>
        <p:txBody>
          <a:bodyPr/>
          <a:lstStyle/>
          <a:p>
            <a:r>
              <a:rPr lang="en-US" dirty="0"/>
              <a:t>The simplest kind of is the </a:t>
            </a:r>
            <a:r>
              <a:rPr lang="en-US" b="1" dirty="0"/>
              <a:t>Feed-Forward Neural Network</a:t>
            </a:r>
          </a:p>
          <a:p>
            <a:r>
              <a:rPr lang="en-US" b="1" dirty="0"/>
              <a:t>Multilayer</a:t>
            </a:r>
            <a:r>
              <a:rPr lang="en-US" dirty="0"/>
              <a:t> network, all units are usually </a:t>
            </a:r>
            <a:r>
              <a:rPr lang="en-US" b="1" dirty="0"/>
              <a:t>fully-connected</a:t>
            </a:r>
            <a:r>
              <a:rPr lang="en-US" dirty="0"/>
              <a:t>, and </a:t>
            </a:r>
            <a:r>
              <a:rPr lang="en-US" b="1" dirty="0"/>
              <a:t>no cycles</a:t>
            </a:r>
            <a:r>
              <a:rPr lang="en-US" dirty="0"/>
              <a:t>.</a:t>
            </a:r>
          </a:p>
          <a:p>
            <a:r>
              <a:rPr lang="en-US" dirty="0"/>
              <a:t>The outputs from each layer are passed to units in the next higher layer, and no outputs are passed back to lower layers. </a:t>
            </a:r>
          </a:p>
          <a:p>
            <a:endParaRPr lang="en-US" dirty="0"/>
          </a:p>
        </p:txBody>
      </p:sp>
      <p:pic>
        <p:nvPicPr>
          <p:cNvPr id="4" name="Picture 3"/>
          <p:cNvPicPr>
            <a:picLocks noChangeAspect="1"/>
          </p:cNvPicPr>
          <p:nvPr/>
        </p:nvPicPr>
        <p:blipFill>
          <a:blip r:embed="rId3"/>
          <a:stretch>
            <a:fillRect/>
          </a:stretch>
        </p:blipFill>
        <p:spPr>
          <a:xfrm>
            <a:off x="914400" y="3654669"/>
            <a:ext cx="5425029" cy="2971799"/>
          </a:xfrm>
          <a:prstGeom prst="rect">
            <a:avLst/>
          </a:prstGeom>
        </p:spPr>
      </p:pic>
      <p:sp>
        <p:nvSpPr>
          <p:cNvPr id="5" name="TextBox 4"/>
          <p:cNvSpPr txBox="1"/>
          <p:nvPr/>
        </p:nvSpPr>
        <p:spPr>
          <a:xfrm>
            <a:off x="6705600" y="6257136"/>
            <a:ext cx="2107244" cy="369332"/>
          </a:xfrm>
          <a:prstGeom prst="rect">
            <a:avLst/>
          </a:prstGeom>
          <a:noFill/>
        </p:spPr>
        <p:txBody>
          <a:bodyPr wrap="none" rtlCol="0">
            <a:spAutoFit/>
          </a:bodyPr>
          <a:lstStyle/>
          <a:p>
            <a:r>
              <a:rPr lang="en-US" dirty="0"/>
              <a:t>Layer 0 (input layer) </a:t>
            </a:r>
          </a:p>
        </p:txBody>
      </p:sp>
      <p:sp>
        <p:nvSpPr>
          <p:cNvPr id="6" name="TextBox 5"/>
          <p:cNvSpPr txBox="1"/>
          <p:nvPr/>
        </p:nvSpPr>
        <p:spPr>
          <a:xfrm>
            <a:off x="6682175" y="4803446"/>
            <a:ext cx="2267544" cy="369332"/>
          </a:xfrm>
          <a:prstGeom prst="rect">
            <a:avLst/>
          </a:prstGeom>
          <a:noFill/>
        </p:spPr>
        <p:txBody>
          <a:bodyPr wrap="none" rtlCol="0">
            <a:spAutoFit/>
          </a:bodyPr>
          <a:lstStyle/>
          <a:p>
            <a:r>
              <a:rPr lang="en-US" dirty="0"/>
              <a:t>Layer </a:t>
            </a:r>
            <a:r>
              <a:rPr lang="en-US"/>
              <a:t>1 (hidden layer</a:t>
            </a:r>
            <a:r>
              <a:rPr lang="en-US" dirty="0"/>
              <a:t>) </a:t>
            </a:r>
          </a:p>
        </p:txBody>
      </p:sp>
      <p:sp>
        <p:nvSpPr>
          <p:cNvPr id="7" name="TextBox 6"/>
          <p:cNvSpPr txBox="1"/>
          <p:nvPr/>
        </p:nvSpPr>
        <p:spPr>
          <a:xfrm>
            <a:off x="6625450" y="3676740"/>
            <a:ext cx="2253117" cy="369332"/>
          </a:xfrm>
          <a:prstGeom prst="rect">
            <a:avLst/>
          </a:prstGeom>
          <a:noFill/>
        </p:spPr>
        <p:txBody>
          <a:bodyPr wrap="none" rtlCol="0">
            <a:spAutoFit/>
          </a:bodyPr>
          <a:lstStyle/>
          <a:p>
            <a:r>
              <a:rPr lang="en-US" dirty="0"/>
              <a:t>Layer 2 (output layer) </a:t>
            </a:r>
          </a:p>
        </p:txBody>
      </p:sp>
    </p:spTree>
    <p:extLst>
      <p:ext uri="{BB962C8B-B14F-4D97-AF65-F5344CB8AC3E}">
        <p14:creationId xmlns:p14="http://schemas.microsoft.com/office/powerpoint/2010/main" val="5412865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Backward pass</a:t>
            </a:r>
          </a:p>
        </p:txBody>
      </p:sp>
      <p:pic>
        <p:nvPicPr>
          <p:cNvPr id="4" name="Picture 3"/>
          <p:cNvPicPr>
            <a:picLocks noChangeAspect="1"/>
          </p:cNvPicPr>
          <p:nvPr/>
        </p:nvPicPr>
        <p:blipFill>
          <a:blip r:embed="rId3"/>
          <a:stretch>
            <a:fillRect/>
          </a:stretch>
        </p:blipFill>
        <p:spPr>
          <a:xfrm>
            <a:off x="990600" y="1765070"/>
            <a:ext cx="7239000" cy="4815082"/>
          </a:xfrm>
          <a:prstGeom prst="rect">
            <a:avLst/>
          </a:prstGeom>
        </p:spPr>
      </p:pic>
    </p:spTree>
    <p:extLst>
      <p:ext uri="{BB962C8B-B14F-4D97-AF65-F5344CB8AC3E}">
        <p14:creationId xmlns:p14="http://schemas.microsoft.com/office/powerpoint/2010/main" val="9219118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Computation Graph for a NN</a:t>
            </a:r>
          </a:p>
        </p:txBody>
      </p:sp>
      <p:pic>
        <p:nvPicPr>
          <p:cNvPr id="5" name="Picture 4"/>
          <p:cNvPicPr>
            <a:picLocks noChangeAspect="1"/>
          </p:cNvPicPr>
          <p:nvPr/>
        </p:nvPicPr>
        <p:blipFill>
          <a:blip r:embed="rId3"/>
          <a:stretch>
            <a:fillRect/>
          </a:stretch>
        </p:blipFill>
        <p:spPr>
          <a:xfrm>
            <a:off x="850669" y="1907456"/>
            <a:ext cx="7935478" cy="3821687"/>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0C6B7710-CF07-3A48-84F8-208467F0A6DD}"/>
                  </a:ext>
                </a:extLst>
              </p:cNvPr>
              <p:cNvSpPr txBox="1"/>
              <p:nvPr/>
            </p:nvSpPr>
            <p:spPr>
              <a:xfrm>
                <a:off x="6093654" y="4724400"/>
                <a:ext cx="2821745" cy="1670457"/>
              </a:xfrm>
              <a:prstGeom prst="rect">
                <a:avLst/>
              </a:prstGeom>
              <a:noFill/>
            </p:spPr>
            <p:txBody>
              <a:bodyPr wrap="square" lIns="0" tIns="0" rIns="0" bIns="0" rtlCol="0">
                <a:spAutoFit/>
              </a:bodyPr>
              <a:lstStyle/>
              <a:p>
                <a:pPr algn="ctr"/>
                <a14:m>
                  <m:oMathPara xmlns:m="http://schemas.openxmlformats.org/officeDocument/2006/math">
                    <m:oMathParaPr>
                      <m:jc m:val="centerGroup"/>
                    </m:oMathParaPr>
                    <m:oMath xmlns:m="http://schemas.openxmlformats.org/officeDocument/2006/math">
                      <m:sSup>
                        <m:sSupPr>
                          <m:ctrlPr>
                            <a:rPr lang="en-US" sz="2000" i="1" smtClean="0">
                              <a:latin typeface="Cambria Math" panose="02040503050406030204" pitchFamily="18" charset="0"/>
                            </a:rPr>
                          </m:ctrlPr>
                        </m:sSupPr>
                        <m:e>
                          <m:r>
                            <a:rPr lang="en-US" sz="2000" b="0" i="1" smtClean="0">
                              <a:latin typeface="Cambria Math" panose="02040503050406030204" pitchFamily="18" charset="0"/>
                            </a:rPr>
                            <m:t>𝑧</m:t>
                          </m:r>
                        </m:e>
                        <m:sup>
                          <m:r>
                            <a:rPr lang="en-US" sz="2000" b="0" i="1" smtClean="0">
                              <a:latin typeface="Cambria Math" panose="02040503050406030204" pitchFamily="18" charset="0"/>
                            </a:rPr>
                            <m:t>[1]</m:t>
                          </m:r>
                        </m:sup>
                      </m:sSup>
                      <m:r>
                        <a:rPr lang="en-US" sz="2000" b="0" i="1" smtClean="0">
                          <a:latin typeface="Cambria Math" panose="02040503050406030204" pitchFamily="18" charset="0"/>
                        </a:rPr>
                        <m:t>=</m:t>
                      </m:r>
                      <m:sSup>
                        <m:sSupPr>
                          <m:ctrlPr>
                            <a:rPr lang="en-US" sz="2000" b="0" i="1" smtClean="0">
                              <a:latin typeface="Cambria Math" panose="02040503050406030204" pitchFamily="18" charset="0"/>
                            </a:rPr>
                          </m:ctrlPr>
                        </m:sSupPr>
                        <m:e>
                          <m:r>
                            <a:rPr lang="en-US" sz="2000" b="0" i="1" smtClean="0">
                              <a:latin typeface="Cambria Math" panose="02040503050406030204" pitchFamily="18" charset="0"/>
                            </a:rPr>
                            <m:t>𝑊</m:t>
                          </m:r>
                        </m:e>
                        <m:sup>
                          <m:r>
                            <a:rPr lang="en-US" sz="2000" b="0" i="1" smtClean="0">
                              <a:latin typeface="Cambria Math" panose="02040503050406030204" pitchFamily="18" charset="0"/>
                            </a:rPr>
                            <m:t>[1]</m:t>
                          </m:r>
                        </m:sup>
                      </m:sSup>
                      <m:r>
                        <a:rPr lang="en-US" sz="2000" b="0" i="1" smtClean="0">
                          <a:latin typeface="Cambria Math" panose="02040503050406030204" pitchFamily="18" charset="0"/>
                        </a:rPr>
                        <m:t> </m:t>
                      </m:r>
                      <m:r>
                        <a:rPr lang="en-US" sz="2000" b="1" i="0" smtClean="0">
                          <a:latin typeface="Cambria Math" panose="02040503050406030204" pitchFamily="18" charset="0"/>
                        </a:rPr>
                        <m:t>𝐱</m:t>
                      </m:r>
                      <m:r>
                        <a:rPr lang="en-US" sz="2000" b="1" i="1" smtClean="0">
                          <a:latin typeface="Cambria Math" panose="02040503050406030204" pitchFamily="18" charset="0"/>
                        </a:rPr>
                        <m:t>+</m:t>
                      </m:r>
                      <m:sSup>
                        <m:sSupPr>
                          <m:ctrlPr>
                            <a:rPr lang="en-US" sz="2000" b="1" i="1" smtClean="0">
                              <a:latin typeface="Cambria Math" panose="02040503050406030204" pitchFamily="18" charset="0"/>
                            </a:rPr>
                          </m:ctrlPr>
                        </m:sSupPr>
                        <m:e>
                          <m:r>
                            <a:rPr lang="en-US" sz="2000" b="0" i="1" smtClean="0">
                              <a:latin typeface="Cambria Math" panose="02040503050406030204" pitchFamily="18" charset="0"/>
                            </a:rPr>
                            <m:t>𝑏</m:t>
                          </m:r>
                        </m:e>
                        <m:sup>
                          <m:r>
                            <a:rPr lang="en-US" sz="2000" b="0" i="1" smtClean="0">
                              <a:latin typeface="Cambria Math" panose="02040503050406030204" pitchFamily="18" charset="0"/>
                            </a:rPr>
                            <m:t>[1]</m:t>
                          </m:r>
                        </m:sup>
                      </m:sSup>
                    </m:oMath>
                    <m:oMath xmlns:m="http://schemas.openxmlformats.org/officeDocument/2006/math">
                      <m:sSup>
                        <m:sSupPr>
                          <m:ctrlPr>
                            <a:rPr lang="en-US" sz="2000" i="1">
                              <a:latin typeface="Cambria Math" panose="02040503050406030204" pitchFamily="18" charset="0"/>
                            </a:rPr>
                          </m:ctrlPr>
                        </m:sSupPr>
                        <m:e>
                          <m:r>
                            <a:rPr lang="en-US" sz="2000" b="0" i="1" smtClean="0">
                              <a:latin typeface="Cambria Math" panose="02040503050406030204" pitchFamily="18" charset="0"/>
                            </a:rPr>
                            <m:t>𝑎</m:t>
                          </m:r>
                        </m:e>
                        <m:sup>
                          <m:r>
                            <a:rPr lang="en-US" sz="2000" b="0" i="1" smtClean="0">
                              <a:latin typeface="Cambria Math" panose="02040503050406030204" pitchFamily="18" charset="0"/>
                            </a:rPr>
                            <m:t>[1]</m:t>
                          </m:r>
                        </m:sup>
                      </m:sSup>
                      <m:r>
                        <a:rPr lang="en-US" sz="2000" b="0" i="1" smtClean="0">
                          <a:latin typeface="Cambria Math" panose="02040503050406030204" pitchFamily="18" charset="0"/>
                        </a:rPr>
                        <m:t>=</m:t>
                      </m:r>
                      <m:r>
                        <m:rPr>
                          <m:sty m:val="p"/>
                        </m:rPr>
                        <a:rPr lang="en-US" sz="2000" b="0" i="0" smtClean="0">
                          <a:latin typeface="Cambria Math" panose="02040503050406030204" pitchFamily="18" charset="0"/>
                        </a:rPr>
                        <m:t>ReLU</m:t>
                      </m:r>
                      <m:d>
                        <m:dPr>
                          <m:ctrlPr>
                            <a:rPr lang="en-US" sz="2000" b="0" i="1" smtClean="0">
                              <a:latin typeface="Cambria Math" panose="02040503050406030204" pitchFamily="18" charset="0"/>
                            </a:rPr>
                          </m:ctrlPr>
                        </m:dPr>
                        <m:e>
                          <m:sSup>
                            <m:sSupPr>
                              <m:ctrlPr>
                                <a:rPr lang="en-US" sz="2000" i="1">
                                  <a:latin typeface="Cambria Math" panose="02040503050406030204" pitchFamily="18" charset="0"/>
                                </a:rPr>
                              </m:ctrlPr>
                            </m:sSupPr>
                            <m:e>
                              <m:r>
                                <a:rPr lang="en-US" sz="2000" i="1">
                                  <a:latin typeface="Cambria Math" panose="02040503050406030204" pitchFamily="18" charset="0"/>
                                </a:rPr>
                                <m:t>𝑧</m:t>
                              </m:r>
                            </m:e>
                            <m:sup>
                              <m:d>
                                <m:dPr>
                                  <m:begChr m:val="["/>
                                  <m:endChr m:val="]"/>
                                  <m:ctrlPr>
                                    <a:rPr lang="en-US" sz="2000" i="1">
                                      <a:latin typeface="Cambria Math" panose="02040503050406030204" pitchFamily="18" charset="0"/>
                                    </a:rPr>
                                  </m:ctrlPr>
                                </m:dPr>
                                <m:e>
                                  <m:r>
                                    <a:rPr lang="en-US" sz="2000" i="1">
                                      <a:latin typeface="Cambria Math" panose="02040503050406030204" pitchFamily="18" charset="0"/>
                                    </a:rPr>
                                    <m:t>1</m:t>
                                  </m:r>
                                </m:e>
                              </m:d>
                            </m:sup>
                          </m:sSup>
                        </m:e>
                      </m:d>
                    </m:oMath>
                    <m:oMath xmlns:m="http://schemas.openxmlformats.org/officeDocument/2006/math">
                      <m:sSup>
                        <m:sSupPr>
                          <m:ctrlPr>
                            <a:rPr lang="en-US" sz="2000" i="1" smtClean="0">
                              <a:latin typeface="Cambria Math" panose="02040503050406030204" pitchFamily="18" charset="0"/>
                            </a:rPr>
                          </m:ctrlPr>
                        </m:sSupPr>
                        <m:e>
                          <m:r>
                            <a:rPr lang="en-US" sz="2000" i="1">
                              <a:latin typeface="Cambria Math" panose="02040503050406030204" pitchFamily="18" charset="0"/>
                            </a:rPr>
                            <m:t>𝑧</m:t>
                          </m:r>
                        </m:e>
                        <m:sup>
                          <m:r>
                            <a:rPr lang="en-US" sz="2000" i="1">
                              <a:latin typeface="Cambria Math" panose="02040503050406030204" pitchFamily="18" charset="0"/>
                            </a:rPr>
                            <m:t>[</m:t>
                          </m:r>
                          <m:r>
                            <a:rPr lang="en-US" sz="2000" b="0" i="1" smtClean="0">
                              <a:latin typeface="Cambria Math" panose="02040503050406030204" pitchFamily="18" charset="0"/>
                            </a:rPr>
                            <m:t>2</m:t>
                          </m:r>
                          <m:r>
                            <a:rPr lang="en-US" sz="2000" i="1">
                              <a:latin typeface="Cambria Math" panose="02040503050406030204" pitchFamily="18" charset="0"/>
                            </a:rPr>
                            <m:t>]</m:t>
                          </m:r>
                        </m:sup>
                      </m:sSup>
                      <m:r>
                        <a:rPr lang="en-US" sz="2000" i="1">
                          <a:latin typeface="Cambria Math" panose="02040503050406030204" pitchFamily="18" charset="0"/>
                        </a:rPr>
                        <m:t>=</m:t>
                      </m:r>
                      <m:sSup>
                        <m:sSupPr>
                          <m:ctrlPr>
                            <a:rPr lang="en-US" sz="2000" i="1">
                              <a:latin typeface="Cambria Math" panose="02040503050406030204" pitchFamily="18" charset="0"/>
                            </a:rPr>
                          </m:ctrlPr>
                        </m:sSupPr>
                        <m:e>
                          <m:r>
                            <a:rPr lang="en-US" sz="2000" i="1">
                              <a:latin typeface="Cambria Math" panose="02040503050406030204" pitchFamily="18" charset="0"/>
                            </a:rPr>
                            <m:t>𝑊</m:t>
                          </m:r>
                        </m:e>
                        <m:sup>
                          <m:r>
                            <a:rPr lang="en-US" sz="2000" i="1">
                              <a:latin typeface="Cambria Math" panose="02040503050406030204" pitchFamily="18" charset="0"/>
                            </a:rPr>
                            <m:t>[</m:t>
                          </m:r>
                          <m:r>
                            <a:rPr lang="en-US" sz="2000" b="0" i="1" smtClean="0">
                              <a:latin typeface="Cambria Math" panose="02040503050406030204" pitchFamily="18" charset="0"/>
                            </a:rPr>
                            <m:t>2</m:t>
                          </m:r>
                          <m:r>
                            <a:rPr lang="en-US" sz="2000" i="1">
                              <a:latin typeface="Cambria Math" panose="02040503050406030204" pitchFamily="18" charset="0"/>
                            </a:rPr>
                            <m:t>]</m:t>
                          </m:r>
                        </m:sup>
                      </m:sSup>
                      <m:sSup>
                        <m:sSupPr>
                          <m:ctrlPr>
                            <a:rPr lang="en-US" sz="2000" i="1">
                              <a:latin typeface="Cambria Math" panose="02040503050406030204" pitchFamily="18" charset="0"/>
                            </a:rPr>
                          </m:ctrlPr>
                        </m:sSupPr>
                        <m:e>
                          <m:r>
                            <a:rPr lang="en-US" sz="2000" i="1">
                              <a:latin typeface="Cambria Math" panose="02040503050406030204" pitchFamily="18" charset="0"/>
                            </a:rPr>
                            <m:t>𝑎</m:t>
                          </m:r>
                        </m:e>
                        <m:sup>
                          <m:r>
                            <a:rPr lang="en-US" sz="2000" i="1">
                              <a:latin typeface="Cambria Math" panose="02040503050406030204" pitchFamily="18" charset="0"/>
                            </a:rPr>
                            <m:t>[1]</m:t>
                          </m:r>
                        </m:sup>
                      </m:sSup>
                      <m:r>
                        <a:rPr lang="en-US" sz="2000" b="1" i="1">
                          <a:latin typeface="Cambria Math" panose="02040503050406030204" pitchFamily="18" charset="0"/>
                        </a:rPr>
                        <m:t>+</m:t>
                      </m:r>
                      <m:sSup>
                        <m:sSupPr>
                          <m:ctrlPr>
                            <a:rPr lang="en-US" sz="2000" b="1" i="1">
                              <a:latin typeface="Cambria Math" panose="02040503050406030204" pitchFamily="18" charset="0"/>
                            </a:rPr>
                          </m:ctrlPr>
                        </m:sSupPr>
                        <m:e>
                          <m:r>
                            <a:rPr lang="en-US" sz="2000" i="1">
                              <a:latin typeface="Cambria Math" panose="02040503050406030204" pitchFamily="18" charset="0"/>
                            </a:rPr>
                            <m:t>𝑏</m:t>
                          </m:r>
                        </m:e>
                        <m:sup>
                          <m:r>
                            <a:rPr lang="en-US" sz="2000" i="1">
                              <a:latin typeface="Cambria Math" panose="02040503050406030204" pitchFamily="18" charset="0"/>
                            </a:rPr>
                            <m:t>[</m:t>
                          </m:r>
                          <m:r>
                            <a:rPr lang="en-US" sz="2000" b="0" i="1" smtClean="0">
                              <a:latin typeface="Cambria Math" panose="02040503050406030204" pitchFamily="18" charset="0"/>
                            </a:rPr>
                            <m:t>2</m:t>
                          </m:r>
                          <m:r>
                            <a:rPr lang="en-US" sz="2000" i="1">
                              <a:latin typeface="Cambria Math" panose="02040503050406030204" pitchFamily="18" charset="0"/>
                            </a:rPr>
                            <m:t>]</m:t>
                          </m:r>
                        </m:sup>
                      </m:sSup>
                    </m:oMath>
                    <m:oMath xmlns:m="http://schemas.openxmlformats.org/officeDocument/2006/math">
                      <m:sSup>
                        <m:sSupPr>
                          <m:ctrlPr>
                            <a:rPr lang="en-US" sz="2000" i="1">
                              <a:latin typeface="Cambria Math" panose="02040503050406030204" pitchFamily="18" charset="0"/>
                            </a:rPr>
                          </m:ctrlPr>
                        </m:sSupPr>
                        <m:e>
                          <m:r>
                            <a:rPr lang="en-US" sz="2000" i="1">
                              <a:latin typeface="Cambria Math" panose="02040503050406030204" pitchFamily="18" charset="0"/>
                            </a:rPr>
                            <m:t>𝑎</m:t>
                          </m:r>
                        </m:e>
                        <m:sup>
                          <m:r>
                            <a:rPr lang="en-US" sz="2000" i="1">
                              <a:latin typeface="Cambria Math" panose="02040503050406030204" pitchFamily="18" charset="0"/>
                            </a:rPr>
                            <m:t>[</m:t>
                          </m:r>
                          <m:r>
                            <a:rPr lang="en-US" sz="2000" b="0" i="1" smtClean="0">
                              <a:latin typeface="Cambria Math" panose="02040503050406030204" pitchFamily="18" charset="0"/>
                            </a:rPr>
                            <m:t>2</m:t>
                          </m:r>
                          <m:r>
                            <a:rPr lang="en-US" sz="2000" i="1">
                              <a:latin typeface="Cambria Math" panose="02040503050406030204" pitchFamily="18" charset="0"/>
                            </a:rPr>
                            <m:t>]</m:t>
                          </m:r>
                        </m:sup>
                      </m:sSup>
                      <m:r>
                        <a:rPr lang="en-US" sz="2000" i="1">
                          <a:latin typeface="Cambria Math" panose="02040503050406030204" pitchFamily="18" charset="0"/>
                        </a:rPr>
                        <m:t>=</m:t>
                      </m:r>
                      <m:r>
                        <a:rPr lang="en-US" sz="2000" i="1" smtClean="0">
                          <a:latin typeface="Cambria Math" panose="02040503050406030204" pitchFamily="18" charset="0"/>
                          <a:ea typeface="Cambria Math" panose="02040503050406030204" pitchFamily="18" charset="0"/>
                        </a:rPr>
                        <m:t>𝜎</m:t>
                      </m:r>
                      <m:d>
                        <m:dPr>
                          <m:ctrlPr>
                            <a:rPr lang="en-US" sz="2000" i="1">
                              <a:latin typeface="Cambria Math" panose="02040503050406030204" pitchFamily="18" charset="0"/>
                            </a:rPr>
                          </m:ctrlPr>
                        </m:dPr>
                        <m:e>
                          <m:sSup>
                            <m:sSupPr>
                              <m:ctrlPr>
                                <a:rPr lang="en-US" sz="2000" i="1">
                                  <a:latin typeface="Cambria Math" panose="02040503050406030204" pitchFamily="18" charset="0"/>
                                </a:rPr>
                              </m:ctrlPr>
                            </m:sSupPr>
                            <m:e>
                              <m:r>
                                <a:rPr lang="en-US" sz="2000" i="1">
                                  <a:latin typeface="Cambria Math" panose="02040503050406030204" pitchFamily="18" charset="0"/>
                                </a:rPr>
                                <m:t>𝑧</m:t>
                              </m:r>
                            </m:e>
                            <m:sup>
                              <m:d>
                                <m:dPr>
                                  <m:begChr m:val="["/>
                                  <m:endChr m:val="]"/>
                                  <m:ctrlPr>
                                    <a:rPr lang="en-US" sz="2000" i="1">
                                      <a:latin typeface="Cambria Math" panose="02040503050406030204" pitchFamily="18" charset="0"/>
                                    </a:rPr>
                                  </m:ctrlPr>
                                </m:dPr>
                                <m:e>
                                  <m:r>
                                    <a:rPr lang="en-US" sz="2000" b="0" i="1" smtClean="0">
                                      <a:latin typeface="Cambria Math" panose="02040503050406030204" pitchFamily="18" charset="0"/>
                                    </a:rPr>
                                    <m:t>2</m:t>
                                  </m:r>
                                </m:e>
                              </m:d>
                            </m:sup>
                          </m:sSup>
                        </m:e>
                      </m:d>
                    </m:oMath>
                  </m:oMathPara>
                </a14:m>
                <a:endParaRPr lang="en-US" sz="2000" i="1" dirty="0">
                  <a:latin typeface="Cambria Math" panose="02040503050406030204" pitchFamily="18" charset="0"/>
                </a:endParaRPr>
              </a:p>
              <a:p>
                <a:pPr algn="ctr"/>
                <a14:m>
                  <m:oMath xmlns:m="http://schemas.openxmlformats.org/officeDocument/2006/math">
                    <m:acc>
                      <m:accPr>
                        <m:chr m:val="̂"/>
                        <m:ctrlPr>
                          <a:rPr lang="en-US" sz="2000" i="1" smtClean="0">
                            <a:latin typeface="Cambria Math" panose="02040503050406030204" pitchFamily="18" charset="0"/>
                          </a:rPr>
                        </m:ctrlPr>
                      </m:accPr>
                      <m:e>
                        <m:r>
                          <a:rPr lang="en-US" sz="2000" b="0" i="1" smtClean="0">
                            <a:latin typeface="Cambria Math" panose="02040503050406030204" pitchFamily="18" charset="0"/>
                          </a:rPr>
                          <m:t> </m:t>
                        </m:r>
                        <m:r>
                          <a:rPr lang="en-US" sz="2000" b="0" i="1" smtClean="0">
                            <a:latin typeface="Cambria Math" panose="02040503050406030204" pitchFamily="18" charset="0"/>
                          </a:rPr>
                          <m:t>𝑦</m:t>
                        </m:r>
                      </m:e>
                    </m:acc>
                    <m:r>
                      <a:rPr lang="en-US" sz="2000" i="1">
                        <a:latin typeface="Cambria Math" panose="02040503050406030204" pitchFamily="18" charset="0"/>
                      </a:rPr>
                      <m:t>=</m:t>
                    </m:r>
                  </m:oMath>
                </a14:m>
                <a:r>
                  <a:rPr lang="en-US" sz="2000" dirty="0"/>
                  <a:t> </a:t>
                </a:r>
                <a14:m>
                  <m:oMath xmlns:m="http://schemas.openxmlformats.org/officeDocument/2006/math">
                    <m:sSup>
                      <m:sSupPr>
                        <m:ctrlPr>
                          <a:rPr lang="en-US" sz="2000" i="1">
                            <a:latin typeface="Cambria Math" panose="02040503050406030204" pitchFamily="18" charset="0"/>
                          </a:rPr>
                        </m:ctrlPr>
                      </m:sSupPr>
                      <m:e>
                        <m:r>
                          <a:rPr lang="en-US" sz="2000" i="1">
                            <a:latin typeface="Cambria Math" panose="02040503050406030204" pitchFamily="18" charset="0"/>
                          </a:rPr>
                          <m:t>𝑎</m:t>
                        </m:r>
                      </m:e>
                      <m:sup>
                        <m:r>
                          <a:rPr lang="en-US" sz="2000" i="1">
                            <a:latin typeface="Cambria Math" panose="02040503050406030204" pitchFamily="18" charset="0"/>
                          </a:rPr>
                          <m:t>[2]</m:t>
                        </m:r>
                      </m:sup>
                    </m:sSup>
                  </m:oMath>
                </a14:m>
                <a:endParaRPr lang="en-US" sz="2000" b="1" dirty="0"/>
              </a:p>
            </p:txBody>
          </p:sp>
        </mc:Choice>
        <mc:Fallback xmlns="">
          <p:sp>
            <p:nvSpPr>
              <p:cNvPr id="3" name="TextBox 2">
                <a:extLst>
                  <a:ext uri="{FF2B5EF4-FFF2-40B4-BE49-F238E27FC236}">
                    <a16:creationId xmlns:a16="http://schemas.microsoft.com/office/drawing/2014/main" id="{0C6B7710-CF07-3A48-84F8-208467F0A6DD}"/>
                  </a:ext>
                </a:extLst>
              </p:cNvPr>
              <p:cNvSpPr txBox="1">
                <a:spLocks noRot="1" noChangeAspect="1" noMove="1" noResize="1" noEditPoints="1" noAdjustHandles="1" noChangeArrowheads="1" noChangeShapeType="1" noTextEdit="1"/>
              </p:cNvSpPr>
              <p:nvPr/>
            </p:nvSpPr>
            <p:spPr>
              <a:xfrm>
                <a:off x="6093654" y="4724400"/>
                <a:ext cx="2821745" cy="1670457"/>
              </a:xfrm>
              <a:prstGeom prst="rect">
                <a:avLst/>
              </a:prstGeom>
              <a:blipFill>
                <a:blip r:embed="rId4"/>
                <a:stretch>
                  <a:fillRect t="-758" b="-5303"/>
                </a:stretch>
              </a:blipFill>
            </p:spPr>
            <p:txBody>
              <a:bodyPr/>
              <a:lstStyle/>
              <a:p>
                <a:r>
                  <a:rPr lang="en-US">
                    <a:noFill/>
                  </a:rPr>
                  <a:t> </a:t>
                </a:r>
              </a:p>
            </p:txBody>
          </p:sp>
        </mc:Fallback>
      </mc:AlternateContent>
    </p:spTree>
    <p:extLst>
      <p:ext uri="{BB962C8B-B14F-4D97-AF65-F5344CB8AC3E}">
        <p14:creationId xmlns:p14="http://schemas.microsoft.com/office/powerpoint/2010/main" val="1264261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Language Models</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29043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Language Models</a:t>
            </a:r>
          </a:p>
        </p:txBody>
      </p:sp>
      <p:sp>
        <p:nvSpPr>
          <p:cNvPr id="3" name="Content Placeholder 2"/>
          <p:cNvSpPr>
            <a:spLocks noGrp="1"/>
          </p:cNvSpPr>
          <p:nvPr>
            <p:ph idx="1"/>
          </p:nvPr>
        </p:nvSpPr>
        <p:spPr>
          <a:xfrm>
            <a:off x="822959" y="1845734"/>
            <a:ext cx="7543801" cy="4402666"/>
          </a:xfrm>
        </p:spPr>
        <p:txBody>
          <a:bodyPr/>
          <a:lstStyle/>
          <a:p>
            <a:r>
              <a:rPr lang="en-US" dirty="0"/>
              <a:t>Estimate the probability of a sentence consisting of word sequence w</a:t>
            </a:r>
            <a:r>
              <a:rPr lang="en-US" baseline="-25000" dirty="0"/>
              <a:t>1:n</a:t>
            </a:r>
          </a:p>
          <a:p>
            <a:endParaRPr lang="en-US" baseline="-25000" dirty="0"/>
          </a:p>
          <a:p>
            <a:endParaRPr lang="en-US" baseline="-25000" dirty="0"/>
          </a:p>
          <a:p>
            <a:endParaRPr lang="en-US" dirty="0"/>
          </a:p>
          <a:p>
            <a:r>
              <a:rPr lang="en-US" dirty="0"/>
              <a:t>We need to estimate the probability of </a:t>
            </a:r>
            <a:r>
              <a:rPr lang="en-US" i="1" dirty="0"/>
              <a:t>P</a:t>
            </a:r>
            <a:r>
              <a:rPr lang="en-US" dirty="0"/>
              <a:t>(w</a:t>
            </a:r>
            <a:r>
              <a:rPr lang="en-US" baseline="-25000" dirty="0"/>
              <a:t>i+1</a:t>
            </a:r>
            <a:r>
              <a:rPr lang="en-US" dirty="0"/>
              <a:t>|w</a:t>
            </a:r>
            <a:r>
              <a:rPr lang="en-US" baseline="-25000" dirty="0"/>
              <a:t>k-i:i</a:t>
            </a:r>
            <a:r>
              <a:rPr lang="en-US" dirty="0"/>
              <a:t>) from a large corpus.</a:t>
            </a:r>
            <a:endParaRPr lang="en-US" baseline="-25000" dirty="0"/>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9069D3E-346F-164B-8682-D28C3082E1CA}"/>
                  </a:ext>
                </a:extLst>
              </p:cNvPr>
              <p:cNvSpPr txBox="1"/>
              <p:nvPr/>
            </p:nvSpPr>
            <p:spPr>
              <a:xfrm>
                <a:off x="2909044" y="2431427"/>
                <a:ext cx="3371629" cy="84029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𝑃</m:t>
                      </m:r>
                      <m:d>
                        <m:dPr>
                          <m:ctrlPr>
                            <a:rPr lang="en-US" sz="2000" b="0" i="1" smtClean="0">
                              <a:latin typeface="Cambria Math" panose="02040503050406030204" pitchFamily="18" charset="0"/>
                            </a:rPr>
                          </m:ctrlPr>
                        </m:dPr>
                        <m:e>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𝑤</m:t>
                              </m:r>
                            </m:e>
                            <m:sub>
                              <m:r>
                                <a:rPr lang="en-US" sz="2000" b="0" i="1" smtClean="0">
                                  <a:latin typeface="Cambria Math" panose="02040503050406030204" pitchFamily="18" charset="0"/>
                                </a:rPr>
                                <m:t>1:</m:t>
                              </m:r>
                              <m:r>
                                <a:rPr lang="en-US" sz="2000" b="0" i="1" smtClean="0">
                                  <a:latin typeface="Cambria Math" panose="02040503050406030204" pitchFamily="18" charset="0"/>
                                </a:rPr>
                                <m:t>𝑛</m:t>
                              </m:r>
                            </m:sub>
                          </m:sSub>
                        </m:e>
                      </m:d>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 </m:t>
                      </m:r>
                      <m:nary>
                        <m:naryPr>
                          <m:chr m:val="∏"/>
                          <m:ctrlPr>
                            <a:rPr lang="en-US" sz="2000" b="0" i="1" smtClean="0">
                              <a:latin typeface="Cambria Math" panose="02040503050406030204" pitchFamily="18" charset="0"/>
                              <a:ea typeface="Cambria Math" panose="02040503050406030204" pitchFamily="18" charset="0"/>
                            </a:rPr>
                          </m:ctrlPr>
                        </m:naryPr>
                        <m:sub>
                          <m:r>
                            <m:rPr>
                              <m:brk m:alnAt="23"/>
                            </m:rPr>
                            <a:rPr lang="en-US" sz="2000" b="0" i="1" smtClean="0">
                              <a:latin typeface="Cambria Math" panose="02040503050406030204" pitchFamily="18" charset="0"/>
                              <a:ea typeface="Cambria Math" panose="02040503050406030204" pitchFamily="18" charset="0"/>
                            </a:rPr>
                            <m:t>𝑖</m:t>
                          </m:r>
                          <m:r>
                            <a:rPr lang="en-US" sz="2000" b="0" i="1" smtClean="0">
                              <a:latin typeface="Cambria Math" panose="02040503050406030204" pitchFamily="18" charset="0"/>
                              <a:ea typeface="Cambria Math" panose="02040503050406030204" pitchFamily="18" charset="0"/>
                            </a:rPr>
                            <m:t>=1</m:t>
                          </m:r>
                        </m:sub>
                        <m:sup>
                          <m:r>
                            <a:rPr lang="en-US" sz="2000" b="0" i="1" smtClean="0">
                              <a:latin typeface="Cambria Math" panose="02040503050406030204" pitchFamily="18" charset="0"/>
                              <a:ea typeface="Cambria Math" panose="02040503050406030204" pitchFamily="18" charset="0"/>
                            </a:rPr>
                            <m:t>𝑛</m:t>
                          </m:r>
                        </m:sup>
                        <m:e>
                          <m:r>
                            <a:rPr lang="en-US" sz="2000" b="0" i="1" smtClean="0">
                              <a:latin typeface="Cambria Math" panose="02040503050406030204" pitchFamily="18" charset="0"/>
                              <a:ea typeface="Cambria Math" panose="02040503050406030204" pitchFamily="18" charset="0"/>
                            </a:rPr>
                            <m:t>𝑃</m:t>
                          </m:r>
                          <m:d>
                            <m:dPr>
                              <m:endChr m:val="|"/>
                              <m:ctrlPr>
                                <a:rPr lang="en-US" sz="2000" b="0" i="1" smtClean="0">
                                  <a:latin typeface="Cambria Math" panose="02040503050406030204" pitchFamily="18" charset="0"/>
                                  <a:ea typeface="Cambria Math" panose="02040503050406030204" pitchFamily="18" charset="0"/>
                                </a:rPr>
                              </m:ctrlPr>
                            </m:dPr>
                            <m:e>
                              <m:sSub>
                                <m:sSubPr>
                                  <m:ctrlPr>
                                    <a:rPr lang="en-US" sz="2000" b="0" i="1" smtClean="0">
                                      <a:latin typeface="Cambria Math" panose="02040503050406030204" pitchFamily="18" charset="0"/>
                                      <a:ea typeface="Cambria Math" panose="02040503050406030204" pitchFamily="18" charset="0"/>
                                    </a:rPr>
                                  </m:ctrlPr>
                                </m:sSubPr>
                                <m:e>
                                  <m:r>
                                    <a:rPr lang="en-US" sz="2000" b="0" i="1" smtClean="0">
                                      <a:latin typeface="Cambria Math" panose="02040503050406030204" pitchFamily="18" charset="0"/>
                                      <a:ea typeface="Cambria Math" panose="02040503050406030204" pitchFamily="18" charset="0"/>
                                    </a:rPr>
                                    <m:t>𝑤</m:t>
                                  </m:r>
                                </m:e>
                                <m:sub>
                                  <m:r>
                                    <a:rPr lang="en-US" sz="2000" b="0" i="1" smtClean="0">
                                      <a:latin typeface="Cambria Math" panose="02040503050406030204" pitchFamily="18" charset="0"/>
                                      <a:ea typeface="Cambria Math" panose="02040503050406030204" pitchFamily="18" charset="0"/>
                                    </a:rPr>
                                    <m:t>𝑖</m:t>
                                  </m:r>
                                  <m:r>
                                    <a:rPr lang="en-US" sz="2000" b="0" i="1" smtClean="0">
                                      <a:latin typeface="Cambria Math" panose="02040503050406030204" pitchFamily="18" charset="0"/>
                                      <a:ea typeface="Cambria Math" panose="02040503050406030204" pitchFamily="18" charset="0"/>
                                    </a:rPr>
                                    <m:t> </m:t>
                                  </m:r>
                                </m:sub>
                              </m:sSub>
                            </m:e>
                          </m:d>
                          <m:sSub>
                            <m:sSubPr>
                              <m:ctrlPr>
                                <a:rPr lang="en-US" sz="2000" b="0" i="1" smtClean="0">
                                  <a:latin typeface="Cambria Math" panose="02040503050406030204" pitchFamily="18" charset="0"/>
                                  <a:ea typeface="Cambria Math" panose="02040503050406030204" pitchFamily="18" charset="0"/>
                                </a:rPr>
                              </m:ctrlPr>
                            </m:sSubPr>
                            <m:e>
                              <m:r>
                                <a:rPr lang="en-US" sz="2000" b="0" i="1" smtClean="0">
                                  <a:latin typeface="Cambria Math" panose="02040503050406030204" pitchFamily="18" charset="0"/>
                                  <a:ea typeface="Cambria Math" panose="02040503050406030204" pitchFamily="18" charset="0"/>
                                </a:rPr>
                                <m:t>𝑤</m:t>
                              </m:r>
                            </m:e>
                            <m:sub>
                              <m:r>
                                <a:rPr lang="en-US" sz="2000" b="0" i="1" smtClean="0">
                                  <a:latin typeface="Cambria Math" panose="02040503050406030204" pitchFamily="18" charset="0"/>
                                  <a:ea typeface="Cambria Math" panose="02040503050406030204" pitchFamily="18" charset="0"/>
                                </a:rPr>
                                <m:t>𝑖</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𝑘</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𝑖</m:t>
                              </m:r>
                              <m:r>
                                <a:rPr lang="en-US" sz="2000" b="0" i="1" smtClean="0">
                                  <a:latin typeface="Cambria Math" panose="02040503050406030204" pitchFamily="18" charset="0"/>
                                  <a:ea typeface="Cambria Math" panose="02040503050406030204" pitchFamily="18" charset="0"/>
                                </a:rPr>
                                <m:t>−1</m:t>
                              </m:r>
                            </m:sub>
                          </m:sSub>
                          <m:r>
                            <a:rPr lang="en-US" sz="2000" b="0" i="1" smtClean="0">
                              <a:latin typeface="Cambria Math" panose="02040503050406030204" pitchFamily="18" charset="0"/>
                              <a:ea typeface="Cambria Math" panose="02040503050406030204" pitchFamily="18" charset="0"/>
                            </a:rPr>
                            <m:t>)</m:t>
                          </m:r>
                        </m:e>
                      </m:nary>
                    </m:oMath>
                  </m:oMathPara>
                </a14:m>
                <a:endParaRPr lang="en-US" sz="2000" dirty="0"/>
              </a:p>
            </p:txBody>
          </p:sp>
        </mc:Choice>
        <mc:Fallback xmlns="">
          <p:sp>
            <p:nvSpPr>
              <p:cNvPr id="7" name="TextBox 6">
                <a:extLst>
                  <a:ext uri="{FF2B5EF4-FFF2-40B4-BE49-F238E27FC236}">
                    <a16:creationId xmlns:a16="http://schemas.microsoft.com/office/drawing/2014/main" id="{39069D3E-346F-164B-8682-D28C3082E1CA}"/>
                  </a:ext>
                </a:extLst>
              </p:cNvPr>
              <p:cNvSpPr txBox="1">
                <a:spLocks noRot="1" noChangeAspect="1" noMove="1" noResize="1" noEditPoints="1" noAdjustHandles="1" noChangeArrowheads="1" noChangeShapeType="1" noTextEdit="1"/>
              </p:cNvSpPr>
              <p:nvPr/>
            </p:nvSpPr>
            <p:spPr>
              <a:xfrm>
                <a:off x="2909044" y="2431427"/>
                <a:ext cx="3371629" cy="840295"/>
              </a:xfrm>
              <a:prstGeom prst="rect">
                <a:avLst/>
              </a:prstGeom>
              <a:blipFill>
                <a:blip r:embed="rId3"/>
                <a:stretch>
                  <a:fillRect l="-1124" t="-116176" r="-1873" b="-175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6A5615C1-999B-AA42-9307-CE23D1D690BE}"/>
                  </a:ext>
                </a:extLst>
              </p:cNvPr>
              <p:cNvSpPr txBox="1"/>
              <p:nvPr/>
            </p:nvSpPr>
            <p:spPr>
              <a:xfrm>
                <a:off x="2401533" y="4031016"/>
                <a:ext cx="4569969" cy="6728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100" b="0" i="1" smtClean="0">
                              <a:latin typeface="Cambria Math" panose="02040503050406030204" pitchFamily="18" charset="0"/>
                            </a:rPr>
                          </m:ctrlPr>
                        </m:sSubPr>
                        <m:e>
                          <m:acc>
                            <m:accPr>
                              <m:chr m:val="̂"/>
                              <m:ctrlPr>
                                <a:rPr lang="en-US" sz="2100" b="0" i="1" smtClean="0">
                                  <a:latin typeface="Cambria Math" panose="02040503050406030204" pitchFamily="18" charset="0"/>
                                </a:rPr>
                              </m:ctrlPr>
                            </m:accPr>
                            <m:e>
                              <m:r>
                                <a:rPr lang="en-US" sz="2100" b="0" i="1" smtClean="0">
                                  <a:latin typeface="Cambria Math" panose="02040503050406030204" pitchFamily="18" charset="0"/>
                                </a:rPr>
                                <m:t>𝑝</m:t>
                              </m:r>
                            </m:e>
                          </m:acc>
                        </m:e>
                        <m:sub>
                          <m:r>
                            <a:rPr lang="en-US" sz="2100" b="0" i="1" smtClean="0">
                              <a:latin typeface="Cambria Math" panose="02040503050406030204" pitchFamily="18" charset="0"/>
                            </a:rPr>
                            <m:t>𝑀𝐿𝐸</m:t>
                          </m:r>
                        </m:sub>
                      </m:sSub>
                      <m:d>
                        <m:dPr>
                          <m:ctrlPr>
                            <a:rPr lang="en-US" sz="2100" b="0" i="1" smtClean="0">
                              <a:latin typeface="Cambria Math" panose="02040503050406030204" pitchFamily="18" charset="0"/>
                            </a:rPr>
                          </m:ctrlPr>
                        </m:dPr>
                        <m:e>
                          <m:sSub>
                            <m:sSubPr>
                              <m:ctrlPr>
                                <a:rPr lang="en-US" sz="2100" b="0" i="1" smtClean="0">
                                  <a:latin typeface="Cambria Math" panose="02040503050406030204" pitchFamily="18" charset="0"/>
                                </a:rPr>
                              </m:ctrlPr>
                            </m:sSubPr>
                            <m:e>
                              <m:r>
                                <a:rPr lang="en-US" sz="2100" b="0" i="1" smtClean="0">
                                  <a:latin typeface="Cambria Math" panose="02040503050406030204" pitchFamily="18" charset="0"/>
                                </a:rPr>
                                <m:t>𝑤</m:t>
                              </m:r>
                            </m:e>
                            <m:sub>
                              <m:r>
                                <a:rPr lang="en-US" sz="2100" b="0" i="1" smtClean="0">
                                  <a:latin typeface="Cambria Math" panose="02040503050406030204" pitchFamily="18" charset="0"/>
                                </a:rPr>
                                <m:t>𝑖</m:t>
                              </m:r>
                              <m:r>
                                <a:rPr lang="en-US" sz="2100" b="0" i="1" smtClean="0">
                                  <a:latin typeface="Cambria Math" panose="02040503050406030204" pitchFamily="18" charset="0"/>
                                </a:rPr>
                                <m:t>+1</m:t>
                              </m:r>
                            </m:sub>
                          </m:sSub>
                          <m:r>
                            <a:rPr lang="en-US" sz="2100" b="0" i="1" smtClean="0">
                              <a:latin typeface="Cambria Math" panose="02040503050406030204" pitchFamily="18" charset="0"/>
                            </a:rPr>
                            <m:t>=</m:t>
                          </m:r>
                          <m:r>
                            <a:rPr lang="en-US" sz="2100" b="0" i="1" smtClean="0">
                              <a:latin typeface="Cambria Math" panose="02040503050406030204" pitchFamily="18" charset="0"/>
                            </a:rPr>
                            <m:t>𝑚</m:t>
                          </m:r>
                          <m:r>
                            <a:rPr lang="en-US" sz="2100" b="0" i="1" smtClean="0">
                              <a:latin typeface="Cambria Math" panose="02040503050406030204" pitchFamily="18" charset="0"/>
                            </a:rPr>
                            <m:t> | </m:t>
                          </m:r>
                          <m:sSub>
                            <m:sSubPr>
                              <m:ctrlPr>
                                <a:rPr lang="en-US" sz="2100" b="0" i="1" smtClean="0">
                                  <a:latin typeface="Cambria Math" panose="02040503050406030204" pitchFamily="18" charset="0"/>
                                </a:rPr>
                              </m:ctrlPr>
                            </m:sSubPr>
                            <m:e>
                              <m:r>
                                <a:rPr lang="en-US" sz="2100" b="0" i="1" smtClean="0">
                                  <a:latin typeface="Cambria Math" panose="02040503050406030204" pitchFamily="18" charset="0"/>
                                </a:rPr>
                                <m:t>𝑤</m:t>
                              </m:r>
                            </m:e>
                            <m:sub>
                              <m:r>
                                <a:rPr lang="en-US" sz="2100" b="0" i="1" smtClean="0">
                                  <a:latin typeface="Cambria Math" panose="02040503050406030204" pitchFamily="18" charset="0"/>
                                </a:rPr>
                                <m:t>𝑖</m:t>
                              </m:r>
                              <m:r>
                                <a:rPr lang="en-US" sz="2100" b="0" i="1" smtClean="0">
                                  <a:latin typeface="Cambria Math" panose="02040503050406030204" pitchFamily="18" charset="0"/>
                                </a:rPr>
                                <m:t>−</m:t>
                              </m:r>
                              <m:r>
                                <a:rPr lang="en-US" sz="2100" b="0" i="1" smtClean="0">
                                  <a:latin typeface="Cambria Math" panose="02040503050406030204" pitchFamily="18" charset="0"/>
                                </a:rPr>
                                <m:t>𝑘</m:t>
                              </m:r>
                              <m:r>
                                <a:rPr lang="en-US" sz="2100" b="0" i="1" smtClean="0">
                                  <a:latin typeface="Cambria Math" panose="02040503050406030204" pitchFamily="18" charset="0"/>
                                </a:rPr>
                                <m:t>:</m:t>
                              </m:r>
                              <m:r>
                                <a:rPr lang="en-US" sz="2100" b="0" i="1" smtClean="0">
                                  <a:latin typeface="Cambria Math" panose="02040503050406030204" pitchFamily="18" charset="0"/>
                                </a:rPr>
                                <m:t>𝑖</m:t>
                              </m:r>
                            </m:sub>
                          </m:sSub>
                        </m:e>
                      </m:d>
                      <m:r>
                        <a:rPr lang="en-US" sz="2100" b="0" i="1" smtClean="0">
                          <a:latin typeface="Cambria Math" panose="02040503050406030204" pitchFamily="18" charset="0"/>
                        </a:rPr>
                        <m:t>= </m:t>
                      </m:r>
                      <m:f>
                        <m:fPr>
                          <m:ctrlPr>
                            <a:rPr lang="en-US" sz="2100" b="0" i="1" smtClean="0">
                              <a:latin typeface="Cambria Math" panose="02040503050406030204" pitchFamily="18" charset="0"/>
                            </a:rPr>
                          </m:ctrlPr>
                        </m:fPr>
                        <m:num>
                          <m:r>
                            <a:rPr lang="en-US" sz="2100" b="0" i="1" smtClean="0">
                              <a:latin typeface="Cambria Math" panose="02040503050406030204" pitchFamily="18" charset="0"/>
                            </a:rPr>
                            <m:t>#(</m:t>
                          </m:r>
                          <m:sSub>
                            <m:sSubPr>
                              <m:ctrlPr>
                                <a:rPr lang="en-US" sz="2100" b="0" i="1" smtClean="0">
                                  <a:latin typeface="Cambria Math" panose="02040503050406030204" pitchFamily="18" charset="0"/>
                                </a:rPr>
                              </m:ctrlPr>
                            </m:sSubPr>
                            <m:e>
                              <m:r>
                                <a:rPr lang="en-US" sz="2100" b="0" i="1" smtClean="0">
                                  <a:latin typeface="Cambria Math" panose="02040503050406030204" pitchFamily="18" charset="0"/>
                                </a:rPr>
                                <m:t>𝑤</m:t>
                              </m:r>
                            </m:e>
                            <m:sub>
                              <m:r>
                                <a:rPr lang="en-US" sz="2100" b="0" i="1" smtClean="0">
                                  <a:latin typeface="Cambria Math" panose="02040503050406030204" pitchFamily="18" charset="0"/>
                                </a:rPr>
                                <m:t>𝑖</m:t>
                              </m:r>
                              <m:r>
                                <a:rPr lang="en-US" sz="2100" b="0" i="1" smtClean="0">
                                  <a:latin typeface="Cambria Math" panose="02040503050406030204" pitchFamily="18" charset="0"/>
                                </a:rPr>
                                <m:t>−</m:t>
                              </m:r>
                              <m:r>
                                <a:rPr lang="en-US" sz="2100" b="0" i="1" smtClean="0">
                                  <a:latin typeface="Cambria Math" panose="02040503050406030204" pitchFamily="18" charset="0"/>
                                </a:rPr>
                                <m:t>𝑘</m:t>
                              </m:r>
                              <m:r>
                                <a:rPr lang="en-US" sz="2100" b="0" i="1" smtClean="0">
                                  <a:latin typeface="Cambria Math" panose="02040503050406030204" pitchFamily="18" charset="0"/>
                                </a:rPr>
                                <m:t>:</m:t>
                              </m:r>
                              <m:r>
                                <a:rPr lang="en-US" sz="2100" b="0" i="1" smtClean="0">
                                  <a:latin typeface="Cambria Math" panose="02040503050406030204" pitchFamily="18" charset="0"/>
                                </a:rPr>
                                <m:t>𝑖</m:t>
                              </m:r>
                              <m:r>
                                <a:rPr lang="en-US" sz="2100" b="0" i="1" smtClean="0">
                                  <a:latin typeface="Cambria Math" panose="02040503050406030204" pitchFamily="18" charset="0"/>
                                </a:rPr>
                                <m:t>+1</m:t>
                              </m:r>
                            </m:sub>
                          </m:sSub>
                          <m:r>
                            <a:rPr lang="en-US" sz="2100" b="0" i="1" smtClean="0">
                              <a:latin typeface="Cambria Math" panose="02040503050406030204" pitchFamily="18" charset="0"/>
                            </a:rPr>
                            <m:t>)</m:t>
                          </m:r>
                        </m:num>
                        <m:den>
                          <m:r>
                            <a:rPr lang="en-US" sz="2100" b="0" i="1" smtClean="0">
                              <a:latin typeface="Cambria Math" panose="02040503050406030204" pitchFamily="18" charset="0"/>
                            </a:rPr>
                            <m:t>#(</m:t>
                          </m:r>
                          <m:sSub>
                            <m:sSubPr>
                              <m:ctrlPr>
                                <a:rPr lang="en-US" sz="2100" b="0" i="1" smtClean="0">
                                  <a:latin typeface="Cambria Math" panose="02040503050406030204" pitchFamily="18" charset="0"/>
                                </a:rPr>
                              </m:ctrlPr>
                            </m:sSubPr>
                            <m:e>
                              <m:r>
                                <a:rPr lang="en-US" sz="2100" b="0" i="1" smtClean="0">
                                  <a:latin typeface="Cambria Math" panose="02040503050406030204" pitchFamily="18" charset="0"/>
                                </a:rPr>
                                <m:t>𝑤</m:t>
                              </m:r>
                            </m:e>
                            <m:sub>
                              <m:r>
                                <a:rPr lang="en-US" sz="2100" b="0" i="1" smtClean="0">
                                  <a:latin typeface="Cambria Math" panose="02040503050406030204" pitchFamily="18" charset="0"/>
                                </a:rPr>
                                <m:t>𝑖</m:t>
                              </m:r>
                              <m:r>
                                <a:rPr lang="en-US" sz="2100" b="0" i="1" smtClean="0">
                                  <a:latin typeface="Cambria Math" panose="02040503050406030204" pitchFamily="18" charset="0"/>
                                </a:rPr>
                                <m:t>−</m:t>
                              </m:r>
                              <m:r>
                                <a:rPr lang="en-US" sz="2100" b="0" i="1" smtClean="0">
                                  <a:latin typeface="Cambria Math" panose="02040503050406030204" pitchFamily="18" charset="0"/>
                                </a:rPr>
                                <m:t>𝑘</m:t>
                              </m:r>
                              <m:r>
                                <a:rPr lang="en-US" sz="2100" b="0" i="1" smtClean="0">
                                  <a:latin typeface="Cambria Math" panose="02040503050406030204" pitchFamily="18" charset="0"/>
                                </a:rPr>
                                <m:t>:</m:t>
                              </m:r>
                              <m:r>
                                <a:rPr lang="en-US" sz="2100" b="0" i="1" smtClean="0">
                                  <a:latin typeface="Cambria Math" panose="02040503050406030204" pitchFamily="18" charset="0"/>
                                </a:rPr>
                                <m:t>𝑖</m:t>
                              </m:r>
                            </m:sub>
                          </m:sSub>
                          <m:r>
                            <a:rPr lang="en-US" sz="2100" b="0" i="1" smtClean="0">
                              <a:latin typeface="Cambria Math" panose="02040503050406030204" pitchFamily="18" charset="0"/>
                            </a:rPr>
                            <m:t>)</m:t>
                          </m:r>
                        </m:den>
                      </m:f>
                    </m:oMath>
                  </m:oMathPara>
                </a14:m>
                <a:endParaRPr lang="en-US" sz="2100" dirty="0"/>
              </a:p>
            </p:txBody>
          </p:sp>
        </mc:Choice>
        <mc:Fallback xmlns="">
          <p:sp>
            <p:nvSpPr>
              <p:cNvPr id="8" name="TextBox 7">
                <a:extLst>
                  <a:ext uri="{FF2B5EF4-FFF2-40B4-BE49-F238E27FC236}">
                    <a16:creationId xmlns:a16="http://schemas.microsoft.com/office/drawing/2014/main" id="{6A5615C1-999B-AA42-9307-CE23D1D690BE}"/>
                  </a:ext>
                </a:extLst>
              </p:cNvPr>
              <p:cNvSpPr txBox="1">
                <a:spLocks noRot="1" noChangeAspect="1" noMove="1" noResize="1" noEditPoints="1" noAdjustHandles="1" noChangeArrowheads="1" noChangeShapeType="1" noTextEdit="1"/>
              </p:cNvSpPr>
              <p:nvPr/>
            </p:nvSpPr>
            <p:spPr>
              <a:xfrm>
                <a:off x="2401533" y="4031016"/>
                <a:ext cx="4569969" cy="672877"/>
              </a:xfrm>
              <a:prstGeom prst="rect">
                <a:avLst/>
              </a:prstGeom>
              <a:blipFill>
                <a:blip r:embed="rId4"/>
                <a:stretch>
                  <a:fillRect l="-831" t="-1852" r="-1385" b="-1851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51FE37CE-4F77-0147-9422-446A4442D018}"/>
                  </a:ext>
                </a:extLst>
              </p:cNvPr>
              <p:cNvSpPr txBox="1"/>
              <p:nvPr/>
            </p:nvSpPr>
            <p:spPr>
              <a:xfrm>
                <a:off x="2057400" y="5244835"/>
                <a:ext cx="5456878" cy="68179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100" b="0" i="1" smtClean="0">
                              <a:latin typeface="Cambria Math" panose="02040503050406030204" pitchFamily="18" charset="0"/>
                            </a:rPr>
                          </m:ctrlPr>
                        </m:sSubPr>
                        <m:e>
                          <m:acc>
                            <m:accPr>
                              <m:chr m:val="̂"/>
                              <m:ctrlPr>
                                <a:rPr lang="en-US" sz="2100" b="0" i="1" smtClean="0">
                                  <a:latin typeface="Cambria Math" panose="02040503050406030204" pitchFamily="18" charset="0"/>
                                </a:rPr>
                              </m:ctrlPr>
                            </m:accPr>
                            <m:e>
                              <m:r>
                                <a:rPr lang="en-US" sz="2100" b="0" i="1" smtClean="0">
                                  <a:latin typeface="Cambria Math" panose="02040503050406030204" pitchFamily="18" charset="0"/>
                                </a:rPr>
                                <m:t>𝑝</m:t>
                              </m:r>
                            </m:e>
                          </m:acc>
                        </m:e>
                        <m:sub>
                          <m:r>
                            <a:rPr lang="en-US" sz="2100" b="0" i="1" smtClean="0">
                              <a:latin typeface="Cambria Math" panose="02040503050406030204" pitchFamily="18" charset="0"/>
                            </a:rPr>
                            <m:t>𝑎𝑑𝑑</m:t>
                          </m:r>
                          <m:r>
                            <a:rPr lang="en-US" sz="2100" b="0" i="1" smtClean="0">
                              <a:latin typeface="Cambria Math" panose="02040503050406030204" pitchFamily="18" charset="0"/>
                            </a:rPr>
                            <m:t>−</m:t>
                          </m:r>
                          <m:r>
                            <a:rPr lang="en-US" sz="2100" b="0" i="1" smtClean="0">
                              <a:latin typeface="Cambria Math" panose="02040503050406030204" pitchFamily="18" charset="0"/>
                              <a:ea typeface="Cambria Math" panose="02040503050406030204" pitchFamily="18" charset="0"/>
                            </a:rPr>
                            <m:t>𝛼</m:t>
                          </m:r>
                        </m:sub>
                      </m:sSub>
                      <m:d>
                        <m:dPr>
                          <m:ctrlPr>
                            <a:rPr lang="en-US" sz="2100" b="0" i="1" smtClean="0">
                              <a:latin typeface="Cambria Math" panose="02040503050406030204" pitchFamily="18" charset="0"/>
                            </a:rPr>
                          </m:ctrlPr>
                        </m:dPr>
                        <m:e>
                          <m:sSub>
                            <m:sSubPr>
                              <m:ctrlPr>
                                <a:rPr lang="en-US" sz="2100" b="0" i="1" smtClean="0">
                                  <a:latin typeface="Cambria Math" panose="02040503050406030204" pitchFamily="18" charset="0"/>
                                </a:rPr>
                              </m:ctrlPr>
                            </m:sSubPr>
                            <m:e>
                              <m:r>
                                <a:rPr lang="en-US" sz="2100" b="0" i="1" smtClean="0">
                                  <a:latin typeface="Cambria Math" panose="02040503050406030204" pitchFamily="18" charset="0"/>
                                </a:rPr>
                                <m:t>𝑤</m:t>
                              </m:r>
                            </m:e>
                            <m:sub>
                              <m:r>
                                <a:rPr lang="en-US" sz="2100" b="0" i="1" smtClean="0">
                                  <a:latin typeface="Cambria Math" panose="02040503050406030204" pitchFamily="18" charset="0"/>
                                </a:rPr>
                                <m:t>𝑖</m:t>
                              </m:r>
                              <m:r>
                                <a:rPr lang="en-US" sz="2100" b="0" i="1" smtClean="0">
                                  <a:latin typeface="Cambria Math" panose="02040503050406030204" pitchFamily="18" charset="0"/>
                                </a:rPr>
                                <m:t>+1</m:t>
                              </m:r>
                            </m:sub>
                          </m:sSub>
                          <m:r>
                            <a:rPr lang="en-US" sz="2100" b="0" i="1" smtClean="0">
                              <a:latin typeface="Cambria Math" panose="02040503050406030204" pitchFamily="18" charset="0"/>
                            </a:rPr>
                            <m:t>=</m:t>
                          </m:r>
                          <m:r>
                            <a:rPr lang="en-US" sz="2100" b="0" i="1" smtClean="0">
                              <a:latin typeface="Cambria Math" panose="02040503050406030204" pitchFamily="18" charset="0"/>
                            </a:rPr>
                            <m:t>𝑚</m:t>
                          </m:r>
                          <m:r>
                            <a:rPr lang="en-US" sz="2100" b="0" i="1" smtClean="0">
                              <a:latin typeface="Cambria Math" panose="02040503050406030204" pitchFamily="18" charset="0"/>
                            </a:rPr>
                            <m:t> | </m:t>
                          </m:r>
                          <m:sSub>
                            <m:sSubPr>
                              <m:ctrlPr>
                                <a:rPr lang="en-US" sz="2100" b="0" i="1" smtClean="0">
                                  <a:latin typeface="Cambria Math" panose="02040503050406030204" pitchFamily="18" charset="0"/>
                                </a:rPr>
                              </m:ctrlPr>
                            </m:sSubPr>
                            <m:e>
                              <m:r>
                                <a:rPr lang="en-US" sz="2100" b="0" i="1" smtClean="0">
                                  <a:latin typeface="Cambria Math" panose="02040503050406030204" pitchFamily="18" charset="0"/>
                                </a:rPr>
                                <m:t>𝑤</m:t>
                              </m:r>
                            </m:e>
                            <m:sub>
                              <m:r>
                                <a:rPr lang="en-US" sz="2100" b="0" i="1" smtClean="0">
                                  <a:latin typeface="Cambria Math" panose="02040503050406030204" pitchFamily="18" charset="0"/>
                                </a:rPr>
                                <m:t>𝑖</m:t>
                              </m:r>
                              <m:r>
                                <a:rPr lang="en-US" sz="2100" b="0" i="1" smtClean="0">
                                  <a:latin typeface="Cambria Math" panose="02040503050406030204" pitchFamily="18" charset="0"/>
                                </a:rPr>
                                <m:t>−</m:t>
                              </m:r>
                              <m:r>
                                <a:rPr lang="en-US" sz="2100" b="0" i="1" smtClean="0">
                                  <a:latin typeface="Cambria Math" panose="02040503050406030204" pitchFamily="18" charset="0"/>
                                </a:rPr>
                                <m:t>𝑘</m:t>
                              </m:r>
                              <m:r>
                                <a:rPr lang="en-US" sz="2100" b="0" i="1" smtClean="0">
                                  <a:latin typeface="Cambria Math" panose="02040503050406030204" pitchFamily="18" charset="0"/>
                                </a:rPr>
                                <m:t>:</m:t>
                              </m:r>
                              <m:r>
                                <a:rPr lang="en-US" sz="2100" b="0" i="1" smtClean="0">
                                  <a:latin typeface="Cambria Math" panose="02040503050406030204" pitchFamily="18" charset="0"/>
                                </a:rPr>
                                <m:t>𝑖</m:t>
                              </m:r>
                            </m:sub>
                          </m:sSub>
                        </m:e>
                      </m:d>
                      <m:r>
                        <a:rPr lang="en-US" sz="2100" b="0" i="1" smtClean="0">
                          <a:latin typeface="Cambria Math" panose="02040503050406030204" pitchFamily="18" charset="0"/>
                        </a:rPr>
                        <m:t>= </m:t>
                      </m:r>
                      <m:f>
                        <m:fPr>
                          <m:ctrlPr>
                            <a:rPr lang="en-US" sz="2100" b="0" i="1" smtClean="0">
                              <a:latin typeface="Cambria Math" panose="02040503050406030204" pitchFamily="18" charset="0"/>
                            </a:rPr>
                          </m:ctrlPr>
                        </m:fPr>
                        <m:num>
                          <m:r>
                            <a:rPr lang="en-US" sz="2100" b="0" i="1" smtClean="0">
                              <a:latin typeface="Cambria Math" panose="02040503050406030204" pitchFamily="18" charset="0"/>
                            </a:rPr>
                            <m:t>#</m:t>
                          </m:r>
                          <m:d>
                            <m:dPr>
                              <m:ctrlPr>
                                <a:rPr lang="en-US" sz="2100" b="0" i="1" smtClean="0">
                                  <a:latin typeface="Cambria Math" panose="02040503050406030204" pitchFamily="18" charset="0"/>
                                </a:rPr>
                              </m:ctrlPr>
                            </m:dPr>
                            <m:e>
                              <m:sSub>
                                <m:sSubPr>
                                  <m:ctrlPr>
                                    <a:rPr lang="en-US" sz="2100" b="0" i="1" smtClean="0">
                                      <a:latin typeface="Cambria Math" panose="02040503050406030204" pitchFamily="18" charset="0"/>
                                    </a:rPr>
                                  </m:ctrlPr>
                                </m:sSubPr>
                                <m:e>
                                  <m:r>
                                    <a:rPr lang="en-US" sz="2100" b="0" i="1" smtClean="0">
                                      <a:latin typeface="Cambria Math" panose="02040503050406030204" pitchFamily="18" charset="0"/>
                                    </a:rPr>
                                    <m:t>𝑤</m:t>
                                  </m:r>
                                </m:e>
                                <m:sub>
                                  <m:r>
                                    <a:rPr lang="en-US" sz="2100" b="0" i="1" smtClean="0">
                                      <a:latin typeface="Cambria Math" panose="02040503050406030204" pitchFamily="18" charset="0"/>
                                    </a:rPr>
                                    <m:t>𝑖</m:t>
                                  </m:r>
                                  <m:r>
                                    <a:rPr lang="en-US" sz="2100" b="0" i="1" smtClean="0">
                                      <a:latin typeface="Cambria Math" panose="02040503050406030204" pitchFamily="18" charset="0"/>
                                    </a:rPr>
                                    <m:t>−</m:t>
                                  </m:r>
                                  <m:r>
                                    <a:rPr lang="en-US" sz="2100" b="0" i="1" smtClean="0">
                                      <a:latin typeface="Cambria Math" panose="02040503050406030204" pitchFamily="18" charset="0"/>
                                    </a:rPr>
                                    <m:t>𝑘</m:t>
                                  </m:r>
                                  <m:r>
                                    <a:rPr lang="en-US" sz="2100" b="0" i="1" smtClean="0">
                                      <a:latin typeface="Cambria Math" panose="02040503050406030204" pitchFamily="18" charset="0"/>
                                    </a:rPr>
                                    <m:t>:</m:t>
                                  </m:r>
                                  <m:r>
                                    <a:rPr lang="en-US" sz="2100" b="0" i="1" smtClean="0">
                                      <a:latin typeface="Cambria Math" panose="02040503050406030204" pitchFamily="18" charset="0"/>
                                    </a:rPr>
                                    <m:t>𝑖</m:t>
                                  </m:r>
                                  <m:r>
                                    <a:rPr lang="en-US" sz="2100" b="0" i="1" smtClean="0">
                                      <a:latin typeface="Cambria Math" panose="02040503050406030204" pitchFamily="18" charset="0"/>
                                    </a:rPr>
                                    <m:t>+1</m:t>
                                  </m:r>
                                </m:sub>
                              </m:sSub>
                            </m:e>
                          </m:d>
                          <m:r>
                            <a:rPr lang="en-US" sz="2100" b="0" i="1" smtClean="0">
                              <a:latin typeface="Cambria Math" panose="02040503050406030204" pitchFamily="18" charset="0"/>
                            </a:rPr>
                            <m:t>+ </m:t>
                          </m:r>
                          <m:r>
                            <a:rPr lang="en-US" sz="2100" b="0" i="1" smtClean="0">
                              <a:latin typeface="Cambria Math" panose="02040503050406030204" pitchFamily="18" charset="0"/>
                              <a:ea typeface="Cambria Math" panose="02040503050406030204" pitchFamily="18" charset="0"/>
                            </a:rPr>
                            <m:t>𝛼</m:t>
                          </m:r>
                        </m:num>
                        <m:den>
                          <m:r>
                            <a:rPr lang="en-US" sz="2100" b="0" i="1" smtClean="0">
                              <a:latin typeface="Cambria Math" panose="02040503050406030204" pitchFamily="18" charset="0"/>
                            </a:rPr>
                            <m:t>#</m:t>
                          </m:r>
                          <m:d>
                            <m:dPr>
                              <m:ctrlPr>
                                <a:rPr lang="en-US" sz="2100" b="0" i="1" smtClean="0">
                                  <a:latin typeface="Cambria Math" panose="02040503050406030204" pitchFamily="18" charset="0"/>
                                </a:rPr>
                              </m:ctrlPr>
                            </m:dPr>
                            <m:e>
                              <m:sSub>
                                <m:sSubPr>
                                  <m:ctrlPr>
                                    <a:rPr lang="en-US" sz="2100" b="0" i="1" smtClean="0">
                                      <a:latin typeface="Cambria Math" panose="02040503050406030204" pitchFamily="18" charset="0"/>
                                    </a:rPr>
                                  </m:ctrlPr>
                                </m:sSubPr>
                                <m:e>
                                  <m:r>
                                    <a:rPr lang="en-US" sz="2100" b="0" i="1" smtClean="0">
                                      <a:latin typeface="Cambria Math" panose="02040503050406030204" pitchFamily="18" charset="0"/>
                                    </a:rPr>
                                    <m:t>𝑤</m:t>
                                  </m:r>
                                </m:e>
                                <m:sub>
                                  <m:r>
                                    <a:rPr lang="en-US" sz="2100" b="0" i="1" smtClean="0">
                                      <a:latin typeface="Cambria Math" panose="02040503050406030204" pitchFamily="18" charset="0"/>
                                    </a:rPr>
                                    <m:t>𝑖</m:t>
                                  </m:r>
                                  <m:r>
                                    <a:rPr lang="en-US" sz="2100" b="0" i="1" smtClean="0">
                                      <a:latin typeface="Cambria Math" panose="02040503050406030204" pitchFamily="18" charset="0"/>
                                    </a:rPr>
                                    <m:t>−</m:t>
                                  </m:r>
                                  <m:r>
                                    <a:rPr lang="en-US" sz="2100" b="0" i="1" smtClean="0">
                                      <a:latin typeface="Cambria Math" panose="02040503050406030204" pitchFamily="18" charset="0"/>
                                    </a:rPr>
                                    <m:t>𝑘</m:t>
                                  </m:r>
                                  <m:r>
                                    <a:rPr lang="en-US" sz="2100" b="0" i="1" smtClean="0">
                                      <a:latin typeface="Cambria Math" panose="02040503050406030204" pitchFamily="18" charset="0"/>
                                    </a:rPr>
                                    <m:t>:</m:t>
                                  </m:r>
                                  <m:r>
                                    <a:rPr lang="en-US" sz="2100" b="0" i="1" smtClean="0">
                                      <a:latin typeface="Cambria Math" panose="02040503050406030204" pitchFamily="18" charset="0"/>
                                    </a:rPr>
                                    <m:t>𝑖</m:t>
                                  </m:r>
                                </m:sub>
                              </m:sSub>
                            </m:e>
                          </m:d>
                          <m:r>
                            <a:rPr lang="en-US" sz="2100" b="0" i="1" smtClean="0">
                              <a:latin typeface="Cambria Math" panose="02040503050406030204" pitchFamily="18" charset="0"/>
                            </a:rPr>
                            <m:t>+ </m:t>
                          </m:r>
                          <m:r>
                            <a:rPr lang="en-US" sz="2100" b="0" i="1" smtClean="0">
                              <a:latin typeface="Cambria Math" panose="02040503050406030204" pitchFamily="18" charset="0"/>
                              <a:ea typeface="Cambria Math" panose="02040503050406030204" pitchFamily="18" charset="0"/>
                            </a:rPr>
                            <m:t>𝛼</m:t>
                          </m:r>
                          <m:r>
                            <a:rPr lang="en-US" sz="2100" b="0" i="1" smtClean="0">
                              <a:latin typeface="Cambria Math" panose="02040503050406030204" pitchFamily="18" charset="0"/>
                              <a:ea typeface="Cambria Math" panose="02040503050406030204" pitchFamily="18" charset="0"/>
                            </a:rPr>
                            <m:t>|</m:t>
                          </m:r>
                          <m:r>
                            <a:rPr lang="en-US" sz="2100" b="0" i="1" smtClean="0">
                              <a:latin typeface="Cambria Math" panose="02040503050406030204" pitchFamily="18" charset="0"/>
                              <a:ea typeface="Cambria Math" panose="02040503050406030204" pitchFamily="18" charset="0"/>
                            </a:rPr>
                            <m:t>𝑉</m:t>
                          </m:r>
                          <m:r>
                            <a:rPr lang="en-US" sz="2100" b="0" i="1" smtClean="0">
                              <a:latin typeface="Cambria Math" panose="02040503050406030204" pitchFamily="18" charset="0"/>
                              <a:ea typeface="Cambria Math" panose="02040503050406030204" pitchFamily="18" charset="0"/>
                            </a:rPr>
                            <m:t>|</m:t>
                          </m:r>
                        </m:den>
                      </m:f>
                    </m:oMath>
                  </m:oMathPara>
                </a14:m>
                <a:endParaRPr lang="en-US" sz="2100" dirty="0"/>
              </a:p>
            </p:txBody>
          </p:sp>
        </mc:Choice>
        <mc:Fallback xmlns="">
          <p:sp>
            <p:nvSpPr>
              <p:cNvPr id="9" name="TextBox 8">
                <a:extLst>
                  <a:ext uri="{FF2B5EF4-FFF2-40B4-BE49-F238E27FC236}">
                    <a16:creationId xmlns:a16="http://schemas.microsoft.com/office/drawing/2014/main" id="{51FE37CE-4F77-0147-9422-446A4442D018}"/>
                  </a:ext>
                </a:extLst>
              </p:cNvPr>
              <p:cNvSpPr txBox="1">
                <a:spLocks noRot="1" noChangeAspect="1" noMove="1" noResize="1" noEditPoints="1" noAdjustHandles="1" noChangeArrowheads="1" noChangeShapeType="1" noTextEdit="1"/>
              </p:cNvSpPr>
              <p:nvPr/>
            </p:nvSpPr>
            <p:spPr>
              <a:xfrm>
                <a:off x="2057400" y="5244835"/>
                <a:ext cx="5456878" cy="681790"/>
              </a:xfrm>
              <a:prstGeom prst="rect">
                <a:avLst/>
              </a:prstGeom>
              <a:blipFill>
                <a:blip r:embed="rId5"/>
                <a:stretch>
                  <a:fillRect l="-464" t="-3636" r="-1160" b="-18182"/>
                </a:stretch>
              </a:blipFill>
            </p:spPr>
            <p:txBody>
              <a:bodyPr/>
              <a:lstStyle/>
              <a:p>
                <a:r>
                  <a:rPr lang="en-US">
                    <a:noFill/>
                  </a:rPr>
                  <a:t> </a:t>
                </a:r>
              </a:p>
            </p:txBody>
          </p:sp>
        </mc:Fallback>
      </mc:AlternateContent>
    </p:spTree>
    <p:extLst>
      <p:ext uri="{BB962C8B-B14F-4D97-AF65-F5344CB8AC3E}">
        <p14:creationId xmlns:p14="http://schemas.microsoft.com/office/powerpoint/2010/main" val="19933887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Language Models</a:t>
            </a:r>
          </a:p>
        </p:txBody>
      </p:sp>
      <p:sp>
        <p:nvSpPr>
          <p:cNvPr id="3" name="Content Placeholder 2"/>
          <p:cNvSpPr>
            <a:spLocks noGrp="1"/>
          </p:cNvSpPr>
          <p:nvPr>
            <p:ph idx="1"/>
          </p:nvPr>
        </p:nvSpPr>
        <p:spPr/>
        <p:txBody>
          <a:bodyPr/>
          <a:lstStyle/>
          <a:p>
            <a:r>
              <a:rPr lang="en-US" dirty="0"/>
              <a:t>Neural Language models have several advantages over n-gram LMs:</a:t>
            </a:r>
          </a:p>
          <a:p>
            <a:r>
              <a:rPr lang="en-US" dirty="0"/>
              <a:t>1. They don’t need smoothing</a:t>
            </a:r>
          </a:p>
          <a:p>
            <a:r>
              <a:rPr lang="en-US" dirty="0"/>
              <a:t>2. They can handle much longer histories.</a:t>
            </a:r>
          </a:p>
          <a:p>
            <a:r>
              <a:rPr lang="en-US" dirty="0"/>
              <a:t>3. They can generalize over contexts of similar words.</a:t>
            </a:r>
          </a:p>
          <a:p>
            <a:r>
              <a:rPr lang="en-US" dirty="0"/>
              <a:t>4. Neural LMs tend to have much higher predictive accuracy than n-gram LMs.</a:t>
            </a:r>
          </a:p>
          <a:p>
            <a:endParaRPr lang="en-US" dirty="0"/>
          </a:p>
          <a:p>
            <a:r>
              <a:rPr lang="en-US" dirty="0"/>
              <a:t>Disadvantage: slower to train than traditional n-gram LMs</a:t>
            </a:r>
          </a:p>
        </p:txBody>
      </p:sp>
    </p:spTree>
    <p:extLst>
      <p:ext uri="{BB962C8B-B14F-4D97-AF65-F5344CB8AC3E}">
        <p14:creationId xmlns:p14="http://schemas.microsoft.com/office/powerpoint/2010/main" val="18318598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normAutofit/>
          </a:bodyPr>
          <a:lstStyle/>
          <a:p>
            <a:r>
              <a:rPr lang="en-US" dirty="0"/>
              <a:t>In neural LMs, the prior context is represented by </a:t>
            </a:r>
            <a:r>
              <a:rPr lang="en-US" dirty="0" err="1"/>
              <a:t>embeddings</a:t>
            </a:r>
            <a:r>
              <a:rPr lang="en-US" dirty="0"/>
              <a:t>.  This allows neural LMs to generalize better than n-gram LMs.</a:t>
            </a:r>
          </a:p>
          <a:p>
            <a:r>
              <a:rPr lang="en-US" dirty="0"/>
              <a:t>Imagine in training we have seen</a:t>
            </a:r>
          </a:p>
          <a:p>
            <a:pPr algn="ctr"/>
            <a:r>
              <a:rPr lang="en-US" dirty="0"/>
              <a:t>I have to make sure when I get home to feed the cat. </a:t>
            </a:r>
          </a:p>
          <a:p>
            <a:r>
              <a:rPr lang="en-US" dirty="0"/>
              <a:t>But we’ve never seen “feed the dog” in training.  If in the test set, we want to predict the next word after </a:t>
            </a:r>
          </a:p>
          <a:p>
            <a:pPr algn="ctr"/>
            <a:r>
              <a:rPr lang="en-US" dirty="0"/>
              <a:t>I forgot when I got home to feed the ____</a:t>
            </a:r>
          </a:p>
          <a:p>
            <a:r>
              <a:rPr lang="en-US" dirty="0"/>
              <a:t>An n-gram LM will only predict </a:t>
            </a:r>
            <a:r>
              <a:rPr lang="en-US" i="1" dirty="0"/>
              <a:t>cat</a:t>
            </a:r>
            <a:r>
              <a:rPr lang="en-US" dirty="0"/>
              <a:t>, but a neural LM will know that the </a:t>
            </a:r>
            <a:r>
              <a:rPr lang="en-US" dirty="0" err="1"/>
              <a:t>embeddings</a:t>
            </a:r>
            <a:r>
              <a:rPr lang="en-US" dirty="0"/>
              <a:t> for </a:t>
            </a:r>
            <a:r>
              <a:rPr lang="en-US" i="1" dirty="0"/>
              <a:t>cat </a:t>
            </a:r>
            <a:r>
              <a:rPr lang="en-US" dirty="0"/>
              <a:t>and </a:t>
            </a:r>
            <a:r>
              <a:rPr lang="en-US" i="1" dirty="0"/>
              <a:t>dog</a:t>
            </a:r>
            <a:r>
              <a:rPr lang="en-US" dirty="0"/>
              <a:t> are similar. </a:t>
            </a:r>
          </a:p>
          <a:p>
            <a:pPr algn="ctr"/>
            <a:endParaRPr lang="en-US" dirty="0"/>
          </a:p>
        </p:txBody>
      </p:sp>
    </p:spTree>
    <p:extLst>
      <p:ext uri="{BB962C8B-B14F-4D97-AF65-F5344CB8AC3E}">
        <p14:creationId xmlns:p14="http://schemas.microsoft.com/office/powerpoint/2010/main" val="5950724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 (</a:t>
            </a:r>
            <a:r>
              <a:rPr lang="en-US" dirty="0" err="1"/>
              <a:t>Bengio</a:t>
            </a:r>
            <a:r>
              <a:rPr lang="en-US" dirty="0"/>
              <a:t> et al 2003)</a:t>
            </a:r>
          </a:p>
        </p:txBody>
      </p:sp>
      <p:sp>
        <p:nvSpPr>
          <p:cNvPr id="3" name="Content Placeholder 2"/>
          <p:cNvSpPr>
            <a:spLocks noGrp="1"/>
          </p:cNvSpPr>
          <p:nvPr>
            <p:ph idx="1"/>
          </p:nvPr>
        </p:nvSpPr>
        <p:spPr/>
        <p:txBody>
          <a:bodyPr/>
          <a:lstStyle/>
          <a:p>
            <a:pPr marL="457200" indent="-457200">
              <a:buFont typeface="+mj-lt"/>
              <a:buAutoNum type="arabicPeriod"/>
            </a:pPr>
            <a:r>
              <a:rPr lang="en-US" dirty="0"/>
              <a:t>Associate each word in the vocabulary with a vector-representation, thereby creating a notion of similarity between words.</a:t>
            </a:r>
          </a:p>
          <a:p>
            <a:pPr marL="457200" indent="-457200">
              <a:buFont typeface="+mj-lt"/>
              <a:buAutoNum type="arabicPeriod"/>
            </a:pPr>
            <a:r>
              <a:rPr lang="en-US" dirty="0"/>
              <a:t>Express the joint probability </a:t>
            </a:r>
            <a:r>
              <a:rPr lang="en-US" i="1" dirty="0"/>
              <a:t>function</a:t>
            </a:r>
            <a:r>
              <a:rPr lang="en-US" dirty="0"/>
              <a:t> of a word sequence in terms of the word vectors for the words in that sequence.</a:t>
            </a:r>
          </a:p>
          <a:p>
            <a:pPr marL="457200" indent="-457200">
              <a:buFont typeface="+mj-lt"/>
              <a:buAutoNum type="arabicPeriod"/>
            </a:pPr>
            <a:r>
              <a:rPr lang="en-US" dirty="0"/>
              <a:t>Simultaneously learn the word vectors and the parameters of the </a:t>
            </a:r>
            <a:r>
              <a:rPr lang="en-US" i="1" dirty="0"/>
              <a:t>function.</a:t>
            </a:r>
            <a:r>
              <a:rPr lang="en-US" dirty="0"/>
              <a:t> </a:t>
            </a:r>
          </a:p>
          <a:p>
            <a:r>
              <a:rPr lang="en-US" dirty="0"/>
              <a:t>The word vectors are low-dimensional (d=30 to d=100) dense vectors, like we’ve seen before.</a:t>
            </a:r>
          </a:p>
          <a:p>
            <a:r>
              <a:rPr lang="en-US" dirty="0"/>
              <a:t>The probability function is expressed  the product of conditional probabilities of the next word given the previous word, </a:t>
            </a:r>
            <a:r>
              <a:rPr lang="en-US" i="1" u="sng" dirty="0"/>
              <a:t>using a multi-layer, feed forward neural network.</a:t>
            </a:r>
          </a:p>
        </p:txBody>
      </p:sp>
    </p:spTree>
    <p:extLst>
      <p:ext uri="{BB962C8B-B14F-4D97-AF65-F5344CB8AC3E}">
        <p14:creationId xmlns:p14="http://schemas.microsoft.com/office/powerpoint/2010/main" val="20942842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b="1" dirty="0"/>
              <a:t>The input </a:t>
            </a:r>
            <a:r>
              <a:rPr lang="en-US" dirty="0"/>
              <a:t>to the neural network is a k-gram of words w</a:t>
            </a:r>
            <a:r>
              <a:rPr lang="en-US" baseline="-25000" dirty="0"/>
              <a:t>1:k</a:t>
            </a:r>
            <a:r>
              <a:rPr lang="en-US" dirty="0"/>
              <a:t>. </a:t>
            </a:r>
          </a:p>
          <a:p>
            <a:r>
              <a:rPr lang="en-US" b="1" dirty="0"/>
              <a:t>The output </a:t>
            </a:r>
            <a:r>
              <a:rPr lang="en-US" dirty="0"/>
              <a:t>is a probability distribution over the next word. </a:t>
            </a:r>
          </a:p>
          <a:p>
            <a:r>
              <a:rPr lang="en-US" dirty="0"/>
              <a:t>The </a:t>
            </a:r>
            <a:r>
              <a:rPr lang="en-US" i="1" dirty="0"/>
              <a:t>k </a:t>
            </a:r>
            <a:r>
              <a:rPr lang="en-US" dirty="0"/>
              <a:t>context words are treated as a word window.  Each word is associated with an </a:t>
            </a:r>
            <a:r>
              <a:rPr lang="en-US" b="1" dirty="0"/>
              <a:t>embedding</a:t>
            </a:r>
            <a:r>
              <a:rPr lang="en-US" dirty="0"/>
              <a:t> vector:</a:t>
            </a:r>
          </a:p>
          <a:p>
            <a:endParaRPr lang="en-US" dirty="0"/>
          </a:p>
          <a:p>
            <a:r>
              <a:rPr lang="en-US" dirty="0"/>
              <a:t>The input vector </a:t>
            </a:r>
            <a:r>
              <a:rPr lang="en-US" b="1" dirty="0"/>
              <a:t>x</a:t>
            </a:r>
            <a:r>
              <a:rPr lang="en-US" dirty="0"/>
              <a:t> just concatenates v(w) for each of the k words: </a:t>
            </a:r>
          </a:p>
          <a:p>
            <a:r>
              <a:rPr lang="en-US" dirty="0"/>
              <a:t> </a:t>
            </a:r>
          </a:p>
        </p:txBody>
      </p:sp>
      <p:pic>
        <p:nvPicPr>
          <p:cNvPr id="7" name="Picture 6"/>
          <p:cNvPicPr>
            <a:picLocks noChangeAspect="1"/>
          </p:cNvPicPr>
          <p:nvPr/>
        </p:nvPicPr>
        <p:blipFill>
          <a:blip r:embed="rId2"/>
          <a:stretch>
            <a:fillRect/>
          </a:stretch>
        </p:blipFill>
        <p:spPr>
          <a:xfrm>
            <a:off x="3886200" y="3429000"/>
            <a:ext cx="1280583" cy="419100"/>
          </a:xfrm>
          <a:prstGeom prst="rect">
            <a:avLst/>
          </a:prstGeom>
        </p:spPr>
      </p:pic>
      <p:pic>
        <p:nvPicPr>
          <p:cNvPr id="8" name="Picture 7"/>
          <p:cNvPicPr>
            <a:picLocks noChangeAspect="1"/>
          </p:cNvPicPr>
          <p:nvPr/>
        </p:nvPicPr>
        <p:blipFill>
          <a:blip r:embed="rId3"/>
          <a:stretch>
            <a:fillRect/>
          </a:stretch>
        </p:blipFill>
        <p:spPr>
          <a:xfrm>
            <a:off x="2743200" y="4648200"/>
            <a:ext cx="3556000" cy="406400"/>
          </a:xfrm>
          <a:prstGeom prst="rect">
            <a:avLst/>
          </a:prstGeom>
        </p:spPr>
      </p:pic>
    </p:spTree>
    <p:extLst>
      <p:ext uri="{BB962C8B-B14F-4D97-AF65-F5344CB8AC3E}">
        <p14:creationId xmlns:p14="http://schemas.microsoft.com/office/powerpoint/2010/main" val="14776505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dirty="0"/>
              <a:t>The input </a:t>
            </a:r>
            <a:r>
              <a:rPr lang="en-US" b="1" dirty="0"/>
              <a:t>x </a:t>
            </a:r>
            <a:r>
              <a:rPr lang="en-US" dirty="0"/>
              <a:t>is fed into a neural network with 1 or more hidden layers: </a:t>
            </a:r>
          </a:p>
          <a:p>
            <a:r>
              <a:rPr lang="en-US" dirty="0"/>
              <a:t> </a:t>
            </a:r>
          </a:p>
        </p:txBody>
      </p:sp>
      <p:pic>
        <p:nvPicPr>
          <p:cNvPr id="4" name="Picture 3"/>
          <p:cNvPicPr>
            <a:picLocks noChangeAspect="1"/>
          </p:cNvPicPr>
          <p:nvPr/>
        </p:nvPicPr>
        <p:blipFill>
          <a:blip r:embed="rId3"/>
          <a:stretch>
            <a:fillRect/>
          </a:stretch>
        </p:blipFill>
        <p:spPr>
          <a:xfrm>
            <a:off x="566843" y="2438400"/>
            <a:ext cx="8195734" cy="2438400"/>
          </a:xfrm>
          <a:prstGeom prst="rect">
            <a:avLst/>
          </a:prstGeom>
        </p:spPr>
      </p:pic>
    </p:spTree>
    <p:extLst>
      <p:ext uri="{BB962C8B-B14F-4D97-AF65-F5344CB8AC3E}">
        <p14:creationId xmlns:p14="http://schemas.microsoft.com/office/powerpoint/2010/main" val="5305022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57200" y="76200"/>
            <a:ext cx="8490774" cy="5733461"/>
          </a:xfrm>
          <a:prstGeom prst="rect">
            <a:avLst/>
          </a:prstGeom>
        </p:spPr>
      </p:pic>
    </p:spTree>
    <p:extLst>
      <p:ext uri="{BB962C8B-B14F-4D97-AF65-F5344CB8AC3E}">
        <p14:creationId xmlns:p14="http://schemas.microsoft.com/office/powerpoint/2010/main" val="778144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764188"/>
            <a:ext cx="9144000" cy="5329623"/>
          </a:xfrm>
          <a:prstGeom prst="rect">
            <a:avLst/>
          </a:prstGeom>
        </p:spPr>
      </p:pic>
      <p:sp>
        <p:nvSpPr>
          <p:cNvPr id="4" name="TextBox 3"/>
          <p:cNvSpPr txBox="1"/>
          <p:nvPr/>
        </p:nvSpPr>
        <p:spPr>
          <a:xfrm>
            <a:off x="7086600" y="6324600"/>
            <a:ext cx="1229119" cy="369332"/>
          </a:xfrm>
          <a:prstGeom prst="rect">
            <a:avLst/>
          </a:prstGeom>
          <a:noFill/>
        </p:spPr>
        <p:txBody>
          <a:bodyPr wrap="none" rtlCol="0">
            <a:spAutoFit/>
          </a:bodyPr>
          <a:lstStyle/>
          <a:p>
            <a:r>
              <a:rPr lang="en-US"/>
              <a:t>Andrew Ng</a:t>
            </a:r>
          </a:p>
        </p:txBody>
      </p:sp>
    </p:spTree>
    <p:extLst>
      <p:ext uri="{BB962C8B-B14F-4D97-AF65-F5344CB8AC3E}">
        <p14:creationId xmlns:p14="http://schemas.microsoft.com/office/powerpoint/2010/main" val="3661935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a:t>
            </a:r>
          </a:p>
        </p:txBody>
      </p:sp>
      <p:sp>
        <p:nvSpPr>
          <p:cNvPr id="3" name="Content Placeholder 2"/>
          <p:cNvSpPr>
            <a:spLocks noGrp="1"/>
          </p:cNvSpPr>
          <p:nvPr>
            <p:ph idx="1"/>
          </p:nvPr>
        </p:nvSpPr>
        <p:spPr/>
        <p:txBody>
          <a:bodyPr/>
          <a:lstStyle/>
          <a:p>
            <a:r>
              <a:rPr lang="en-US" dirty="0"/>
              <a:t>The training examples are simply word k-grams from the corpus</a:t>
            </a:r>
          </a:p>
          <a:p>
            <a:r>
              <a:rPr lang="en-US" dirty="0"/>
              <a:t>The identities of the first k+1 words are used as features, and the last word is used as the target label for the classification. </a:t>
            </a:r>
          </a:p>
          <a:p>
            <a:r>
              <a:rPr lang="en-US" dirty="0"/>
              <a:t>Conceptually, the model is trained using cross-entropy loss. </a:t>
            </a:r>
          </a:p>
          <a:p>
            <a:endParaRPr lang="en-US" dirty="0"/>
          </a:p>
          <a:p>
            <a:endParaRPr lang="en-US" dirty="0"/>
          </a:p>
          <a:p>
            <a:r>
              <a:rPr lang="en-US" i="1" dirty="0"/>
              <a:t>Working with cross entropy loss works very well, but requires the use of a costly </a:t>
            </a:r>
            <a:r>
              <a:rPr lang="en-US" i="1" dirty="0" err="1"/>
              <a:t>softmax</a:t>
            </a:r>
            <a:r>
              <a:rPr lang="en-US" i="1" dirty="0"/>
              <a:t> operation which can be prohibitive for very large vocabularies, we we often use alternative loss functions or approximations.</a:t>
            </a:r>
          </a:p>
          <a:p>
            <a:endParaRPr lang="en-US" dirty="0"/>
          </a:p>
          <a:p>
            <a:endParaRPr lang="en-US" dirty="0"/>
          </a:p>
        </p:txBody>
      </p:sp>
    </p:spTree>
    <p:extLst>
      <p:ext uri="{BB962C8B-B14F-4D97-AF65-F5344CB8AC3E}">
        <p14:creationId xmlns:p14="http://schemas.microsoft.com/office/powerpoint/2010/main" val="5600323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a:t>
            </a:r>
          </a:p>
        </p:txBody>
      </p:sp>
      <p:sp>
        <p:nvSpPr>
          <p:cNvPr id="3" name="Content Placeholder 2"/>
          <p:cNvSpPr>
            <a:spLocks noGrp="1"/>
          </p:cNvSpPr>
          <p:nvPr>
            <p:ph idx="1"/>
          </p:nvPr>
        </p:nvSpPr>
        <p:spPr/>
        <p:txBody>
          <a:bodyPr/>
          <a:lstStyle/>
          <a:p>
            <a:r>
              <a:rPr lang="en-US" dirty="0"/>
              <a:t>The training examples are simply word k-grams from the corpus</a:t>
            </a:r>
          </a:p>
          <a:p>
            <a:r>
              <a:rPr lang="en-US" dirty="0"/>
              <a:t>The identities of the first k+1 words are used as features, and the last word is used as the target label for the classification. </a:t>
            </a:r>
          </a:p>
          <a:p>
            <a:r>
              <a:rPr lang="en-US" dirty="0"/>
              <a:t>Conceptually, the model is trained using cross-entropy loss. </a:t>
            </a:r>
          </a:p>
          <a:p>
            <a:endParaRPr lang="en-US" dirty="0"/>
          </a:p>
          <a:p>
            <a:endParaRPr lang="en-US" dirty="0"/>
          </a:p>
          <a:p>
            <a:endParaRPr lang="en-US" dirty="0"/>
          </a:p>
        </p:txBody>
      </p:sp>
    </p:spTree>
    <p:extLst>
      <p:ext uri="{BB962C8B-B14F-4D97-AF65-F5344CB8AC3E}">
        <p14:creationId xmlns:p14="http://schemas.microsoft.com/office/powerpoint/2010/main" val="17599393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of NN LMs</a:t>
            </a:r>
          </a:p>
        </p:txBody>
      </p:sp>
      <p:sp>
        <p:nvSpPr>
          <p:cNvPr id="3" name="Content Placeholder 2"/>
          <p:cNvSpPr>
            <a:spLocks noGrp="1"/>
          </p:cNvSpPr>
          <p:nvPr>
            <p:ph idx="1"/>
          </p:nvPr>
        </p:nvSpPr>
        <p:spPr/>
        <p:txBody>
          <a:bodyPr/>
          <a:lstStyle/>
          <a:p>
            <a:r>
              <a:rPr lang="en-US" b="1" dirty="0"/>
              <a:t>Better results.  </a:t>
            </a:r>
            <a:r>
              <a:rPr lang="en-US" dirty="0"/>
              <a:t> They achieve better </a:t>
            </a:r>
            <a:r>
              <a:rPr lang="en-US" dirty="0" err="1"/>
              <a:t>preplexity</a:t>
            </a:r>
            <a:r>
              <a:rPr lang="en-US" dirty="0"/>
              <a:t> scores than SOTA n-gram LMs.</a:t>
            </a:r>
          </a:p>
          <a:p>
            <a:r>
              <a:rPr lang="en-US" b="1" dirty="0"/>
              <a:t>Larger N.  </a:t>
            </a:r>
            <a:r>
              <a:rPr lang="en-US" dirty="0"/>
              <a:t>NN LMs can scale to much larger orders of n. This is achievable because parameters are associated only with individual words, and not with n-grams. </a:t>
            </a:r>
          </a:p>
          <a:p>
            <a:r>
              <a:rPr lang="en-US" b="1" dirty="0"/>
              <a:t>They generalize across contexts. </a:t>
            </a:r>
            <a:r>
              <a:rPr lang="en-US" dirty="0"/>
              <a:t>For example, by observing that the words </a:t>
            </a:r>
            <a:r>
              <a:rPr lang="en-US" i="1" dirty="0"/>
              <a:t>blue, green, red, black</a:t>
            </a:r>
            <a:r>
              <a:rPr lang="en-US" dirty="0"/>
              <a:t>, etc. appear in similar contexts, the model will be able to assign a reasonable score to the </a:t>
            </a:r>
            <a:r>
              <a:rPr lang="en-US" i="1" dirty="0"/>
              <a:t>green car </a:t>
            </a:r>
            <a:r>
              <a:rPr lang="en-US" dirty="0"/>
              <a:t>even though it never observed in training, because it did observe </a:t>
            </a:r>
            <a:r>
              <a:rPr lang="en-US" i="1" dirty="0"/>
              <a:t>blue car </a:t>
            </a:r>
            <a:r>
              <a:rPr lang="en-US" dirty="0"/>
              <a:t>and </a:t>
            </a:r>
            <a:r>
              <a:rPr lang="en-US" i="1" dirty="0"/>
              <a:t>red car</a:t>
            </a:r>
            <a:r>
              <a:rPr lang="en-US" dirty="0"/>
              <a:t>.</a:t>
            </a:r>
          </a:p>
          <a:p>
            <a:r>
              <a:rPr lang="en-US" b="1" dirty="0"/>
              <a:t>A by-product of training are word </a:t>
            </a:r>
            <a:r>
              <a:rPr lang="en-US" b="1" dirty="0" err="1"/>
              <a:t>embeddings</a:t>
            </a:r>
            <a:r>
              <a:rPr lang="en-US" b="1" dirty="0"/>
              <a:t>!</a:t>
            </a:r>
            <a:r>
              <a:rPr lang="en-US" dirty="0"/>
              <a:t>  </a:t>
            </a:r>
          </a:p>
          <a:p>
            <a:endParaRPr lang="en-US" b="1" dirty="0"/>
          </a:p>
          <a:p>
            <a:endParaRPr lang="en-US" dirty="0"/>
          </a:p>
        </p:txBody>
      </p:sp>
    </p:spTree>
    <p:extLst>
      <p:ext uri="{BB962C8B-B14F-4D97-AF65-F5344CB8AC3E}">
        <p14:creationId xmlns:p14="http://schemas.microsoft.com/office/powerpoint/2010/main" val="515092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Language Modeling </a:t>
            </a:r>
          </a:p>
        </p:txBody>
      </p:sp>
      <p:sp>
        <p:nvSpPr>
          <p:cNvPr id="3" name="Content Placeholder 2"/>
          <p:cNvSpPr>
            <a:spLocks noGrp="1"/>
          </p:cNvSpPr>
          <p:nvPr>
            <p:ph idx="1"/>
          </p:nvPr>
        </p:nvSpPr>
        <p:spPr/>
        <p:txBody>
          <a:bodyPr>
            <a:normAutofit/>
          </a:bodyPr>
          <a:lstStyle/>
          <a:p>
            <a:r>
              <a:rPr lang="en-US" sz="2400" dirty="0"/>
              <a:t>Goal: Learn a </a:t>
            </a:r>
            <a:r>
              <a:rPr lang="en-US" sz="2400" b="1" dirty="0"/>
              <a:t>function</a:t>
            </a:r>
            <a:r>
              <a:rPr lang="en-US" sz="2400" dirty="0"/>
              <a:t> that returns the joint probability </a:t>
            </a:r>
          </a:p>
          <a:p>
            <a:r>
              <a:rPr lang="en-US" sz="2400" dirty="0"/>
              <a:t>Primary difficulty: </a:t>
            </a:r>
          </a:p>
          <a:p>
            <a:pPr marL="457200" indent="-457200">
              <a:buFont typeface="+mj-lt"/>
              <a:buAutoNum type="arabicPeriod"/>
            </a:pPr>
            <a:r>
              <a:rPr lang="en-US" sz="2400" dirty="0"/>
              <a:t>There are too many parameters to accurately estimate.  This is sometimes called the “curse of dimensionality”</a:t>
            </a:r>
          </a:p>
          <a:p>
            <a:pPr marL="457200" indent="-457200">
              <a:buFont typeface="+mj-lt"/>
              <a:buAutoNum type="arabicPeriod"/>
            </a:pPr>
            <a:r>
              <a:rPr lang="en-US" sz="2400" dirty="0"/>
              <a:t>In n-gram-based models we fail to generalize to related words / word sequences that we </a:t>
            </a:r>
            <a:r>
              <a:rPr lang="en-US" sz="2400" u="sng" dirty="0"/>
              <a:t>have</a:t>
            </a:r>
            <a:r>
              <a:rPr lang="en-US" sz="2400" dirty="0"/>
              <a:t> observed.</a:t>
            </a:r>
            <a:endParaRPr lang="en-US" sz="2400" u="sng" dirty="0"/>
          </a:p>
        </p:txBody>
      </p:sp>
    </p:spTree>
    <p:extLst>
      <p:ext uri="{BB962C8B-B14F-4D97-AF65-F5344CB8AC3E}">
        <p14:creationId xmlns:p14="http://schemas.microsoft.com/office/powerpoint/2010/main" val="5197653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Curse of dimensionality / sparse statistics </a:t>
            </a:r>
          </a:p>
        </p:txBody>
      </p:sp>
      <p:sp>
        <p:nvSpPr>
          <p:cNvPr id="3" name="Content Placeholder 2"/>
          <p:cNvSpPr>
            <a:spLocks noGrp="1"/>
          </p:cNvSpPr>
          <p:nvPr>
            <p:ph idx="1"/>
          </p:nvPr>
        </p:nvSpPr>
        <p:spPr/>
        <p:txBody>
          <a:bodyPr>
            <a:normAutofit/>
          </a:bodyPr>
          <a:lstStyle/>
          <a:p>
            <a:r>
              <a:rPr lang="en-US" sz="2400" dirty="0"/>
              <a:t>Suppose we want a joint distribution over 10 words.</a:t>
            </a:r>
            <a:br>
              <a:rPr lang="en-US" sz="2400" dirty="0"/>
            </a:br>
            <a:r>
              <a:rPr lang="en-US" sz="2400" dirty="0"/>
              <a:t>Suppose we have a vocabulary of size 100,000. </a:t>
            </a:r>
          </a:p>
          <a:p>
            <a:pPr algn="ctr"/>
            <a:r>
              <a:rPr lang="en-US" sz="2400" dirty="0"/>
              <a:t>100,000</a:t>
            </a:r>
            <a:r>
              <a:rPr lang="en-US" sz="2400" baseline="30000" dirty="0"/>
              <a:t>10</a:t>
            </a:r>
            <a:r>
              <a:rPr lang="en-US" sz="2400" dirty="0"/>
              <a:t> =10</a:t>
            </a:r>
            <a:r>
              <a:rPr lang="en-US" sz="2400" baseline="30000" dirty="0"/>
              <a:t>50</a:t>
            </a:r>
            <a:r>
              <a:rPr lang="en-US" sz="2400" dirty="0"/>
              <a:t> parameters</a:t>
            </a:r>
          </a:p>
          <a:p>
            <a:r>
              <a:rPr lang="en-US" sz="2400" dirty="0"/>
              <a:t>This is too high to estimate from data.</a:t>
            </a:r>
          </a:p>
        </p:txBody>
      </p:sp>
    </p:spTree>
    <p:extLst>
      <p:ext uri="{BB962C8B-B14F-4D97-AF65-F5344CB8AC3E}">
        <p14:creationId xmlns:p14="http://schemas.microsoft.com/office/powerpoint/2010/main" val="533184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Chain rule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r>
                  <a:rPr lang="en-US" sz="2400" dirty="0">
                    <a:latin typeface="+mj-lt"/>
                  </a:rPr>
                  <a:t>In LMs we user chain rule to get the conditional probability of the next word in the sequence given all of the previous words:</a:t>
                </a:r>
              </a:p>
              <a:p>
                <a:pPr algn="ctr"/>
                <a14:m>
                  <m:oMath xmlns:m="http://schemas.openxmlformats.org/officeDocument/2006/math">
                    <m:r>
                      <a:rPr lang="en-US" sz="2400" b="0" i="1" smtClean="0">
                        <a:latin typeface="Cambria Math" charset="0"/>
                      </a:rPr>
                      <m:t>𝑃</m:t>
                    </m:r>
                    <m:r>
                      <a:rPr lang="en-US" sz="2400" b="0" i="1" smtClean="0">
                        <a:latin typeface="Cambria Math" charset="0"/>
                      </a:rPr>
                      <m:t>(</m:t>
                    </m:r>
                    <m:sSub>
                      <m:sSubPr>
                        <m:ctrlPr>
                          <a:rPr lang="en-US" sz="2400" b="0" i="1" smtClean="0">
                            <a:latin typeface="Cambria Math" panose="02040503050406030204" pitchFamily="18" charset="0"/>
                          </a:rPr>
                        </m:ctrlPr>
                      </m:sSubPr>
                      <m:e>
                        <m:r>
                          <a:rPr lang="en-US" sz="2400" b="0" i="1" smtClean="0">
                            <a:latin typeface="Cambria Math" charset="0"/>
                          </a:rPr>
                          <m:t>𝑤</m:t>
                        </m:r>
                      </m:e>
                      <m:sub>
                        <m:r>
                          <a:rPr lang="en-US" sz="2400" b="0" i="1" smtClean="0">
                            <a:latin typeface="Cambria Math" charset="0"/>
                          </a:rPr>
                          <m:t>1</m:t>
                        </m:r>
                      </m:sub>
                    </m:sSub>
                    <m:sSub>
                      <m:sSubPr>
                        <m:ctrlPr>
                          <a:rPr lang="en-US" sz="2400" i="1">
                            <a:latin typeface="Cambria Math" panose="02040503050406030204" pitchFamily="18" charset="0"/>
                          </a:rPr>
                        </m:ctrlPr>
                      </m:sSubPr>
                      <m:e>
                        <m:r>
                          <a:rPr lang="en-US" sz="2400" i="1">
                            <a:latin typeface="Cambria Math" charset="0"/>
                          </a:rPr>
                          <m:t>𝑤</m:t>
                        </m:r>
                      </m:e>
                      <m:sub>
                        <m:r>
                          <a:rPr lang="en-US" sz="2400" b="0" i="1" smtClean="0">
                            <a:latin typeface="Cambria Math" charset="0"/>
                          </a:rPr>
                          <m:t>2</m:t>
                        </m:r>
                      </m:sub>
                    </m:sSub>
                    <m:sSub>
                      <m:sSubPr>
                        <m:ctrlPr>
                          <a:rPr lang="en-US" sz="2400" i="1">
                            <a:latin typeface="Cambria Math" panose="02040503050406030204" pitchFamily="18" charset="0"/>
                          </a:rPr>
                        </m:ctrlPr>
                      </m:sSubPr>
                      <m:e>
                        <m:r>
                          <a:rPr lang="en-US" sz="2400" i="1">
                            <a:latin typeface="Cambria Math" charset="0"/>
                          </a:rPr>
                          <m:t>𝑤</m:t>
                        </m:r>
                      </m:e>
                      <m:sub>
                        <m:r>
                          <a:rPr lang="en-US" sz="2400" b="0" i="1" smtClean="0">
                            <a:latin typeface="Cambria Math" charset="0"/>
                          </a:rPr>
                          <m:t>3</m:t>
                        </m:r>
                      </m:sub>
                    </m:sSub>
                  </m:oMath>
                </a14:m>
                <a:r>
                  <a:rPr lang="mr-IN" sz="2400" dirty="0">
                    <a:latin typeface="+mj-lt"/>
                  </a:rPr>
                  <a:t>…</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charset="0"/>
                          </a:rPr>
                          <m:t>𝑤</m:t>
                        </m:r>
                      </m:e>
                      <m:sub>
                        <m:r>
                          <a:rPr lang="en-US" sz="2400" b="0" i="1" smtClean="0">
                            <a:latin typeface="Cambria Math" charset="0"/>
                          </a:rPr>
                          <m:t>𝑡</m:t>
                        </m:r>
                      </m:sub>
                    </m:sSub>
                    <m:r>
                      <a:rPr lang="en-US" sz="2400" b="0" i="0" smtClean="0">
                        <a:latin typeface="Cambria Math" charset="0"/>
                      </a:rPr>
                      <m:t>)= </m:t>
                    </m:r>
                    <m:nary>
                      <m:naryPr>
                        <m:chr m:val="∏"/>
                        <m:ctrlPr>
                          <a:rPr lang="is-IS" sz="2400" b="0" i="1" smtClean="0">
                            <a:latin typeface="Cambria Math" panose="02040503050406030204" pitchFamily="18" charset="0"/>
                          </a:rPr>
                        </m:ctrlPr>
                      </m:naryPr>
                      <m:sub>
                        <m:r>
                          <m:rPr>
                            <m:brk m:alnAt="23"/>
                          </m:rPr>
                          <a:rPr lang="en-US" sz="2400" b="0" i="1" smtClean="0">
                            <a:latin typeface="Cambria Math" charset="0"/>
                          </a:rPr>
                          <m:t>𝑡</m:t>
                        </m:r>
                        <m:r>
                          <a:rPr lang="en-US" sz="2400" b="0" i="1" smtClean="0">
                            <a:latin typeface="Cambria Math" charset="0"/>
                          </a:rPr>
                          <m:t>=1</m:t>
                        </m:r>
                      </m:sub>
                      <m:sup>
                        <m:r>
                          <a:rPr lang="en-US" sz="2400" b="0" i="1" smtClean="0">
                            <a:latin typeface="Cambria Math" charset="0"/>
                          </a:rPr>
                          <m:t>𝑇</m:t>
                        </m:r>
                      </m:sup>
                      <m:e>
                        <m:r>
                          <a:rPr lang="en-US" sz="2400" b="0" i="1" smtClean="0">
                            <a:latin typeface="Cambria Math" charset="0"/>
                          </a:rPr>
                          <m:t>𝑃</m:t>
                        </m:r>
                        <m:r>
                          <a:rPr lang="en-US" sz="2400" b="0" i="1" smtClean="0">
                            <a:latin typeface="Cambria Math" charset="0"/>
                          </a:rPr>
                          <m:t>(</m:t>
                        </m:r>
                        <m:sSub>
                          <m:sSubPr>
                            <m:ctrlPr>
                              <a:rPr lang="en-US" sz="2400" i="1">
                                <a:latin typeface="Cambria Math" panose="02040503050406030204" pitchFamily="18" charset="0"/>
                              </a:rPr>
                            </m:ctrlPr>
                          </m:sSubPr>
                          <m:e>
                            <m:r>
                              <a:rPr lang="en-US" sz="2400" i="1">
                                <a:latin typeface="Cambria Math" charset="0"/>
                              </a:rPr>
                              <m:t>𝑤</m:t>
                            </m:r>
                          </m:e>
                          <m:sub>
                            <m:r>
                              <a:rPr lang="en-US" sz="2400" i="1">
                                <a:latin typeface="Cambria Math" charset="0"/>
                              </a:rPr>
                              <m:t>𝑡</m:t>
                            </m:r>
                          </m:sub>
                        </m:sSub>
                        <m:r>
                          <a:rPr lang="en-US" sz="2400" b="0" i="1" smtClean="0">
                            <a:latin typeface="Cambria Math" charset="0"/>
                          </a:rPr>
                          <m:t>|</m:t>
                        </m:r>
                      </m:e>
                    </m:nary>
                    <m:sSub>
                      <m:sSubPr>
                        <m:ctrlPr>
                          <a:rPr lang="en-US" sz="2400" i="1">
                            <a:latin typeface="Cambria Math" panose="02040503050406030204" pitchFamily="18" charset="0"/>
                          </a:rPr>
                        </m:ctrlPr>
                      </m:sSubPr>
                      <m:e>
                        <m:r>
                          <a:rPr lang="en-US" sz="2400" i="1">
                            <a:latin typeface="Cambria Math" charset="0"/>
                          </a:rPr>
                          <m:t>𝑤</m:t>
                        </m:r>
                      </m:e>
                      <m:sub>
                        <m:r>
                          <a:rPr lang="en-US" sz="2400" i="1">
                            <a:latin typeface="Cambria Math" charset="0"/>
                          </a:rPr>
                          <m:t>1</m:t>
                        </m:r>
                      </m:sub>
                    </m:sSub>
                  </m:oMath>
                </a14:m>
                <a:r>
                  <a:rPr lang="mr-IN" sz="2400" dirty="0">
                    <a:latin typeface="+mj-lt"/>
                  </a:rPr>
                  <a:t>…</a:t>
                </a:r>
                <a14:m>
                  <m:oMath xmlns:m="http://schemas.openxmlformats.org/officeDocument/2006/math">
                    <m:sSub>
                      <m:sSubPr>
                        <m:ctrlPr>
                          <a:rPr lang="en-US" sz="2400" i="1">
                            <a:latin typeface="Cambria Math" panose="02040503050406030204" pitchFamily="18" charset="0"/>
                          </a:rPr>
                        </m:ctrlPr>
                      </m:sSubPr>
                      <m:e>
                        <m:r>
                          <a:rPr lang="en-US" sz="2400" i="1">
                            <a:latin typeface="Cambria Math" charset="0"/>
                          </a:rPr>
                          <m:t>𝑤</m:t>
                        </m:r>
                      </m:e>
                      <m:sub>
                        <m:r>
                          <a:rPr lang="en-US" sz="2400" i="1">
                            <a:latin typeface="Cambria Math" charset="0"/>
                          </a:rPr>
                          <m:t>𝑡</m:t>
                        </m:r>
                        <m:r>
                          <a:rPr lang="en-US" sz="2400" b="0" i="1" smtClean="0">
                            <a:latin typeface="Cambria Math" charset="0"/>
                          </a:rPr>
                          <m:t>−1</m:t>
                        </m:r>
                      </m:sub>
                    </m:sSub>
                    <m:r>
                      <a:rPr lang="en-US" sz="2400" b="0" i="1" smtClean="0">
                        <a:latin typeface="Cambria Math" charset="0"/>
                      </a:rPr>
                      <m:t>)</m:t>
                    </m:r>
                  </m:oMath>
                </a14:m>
                <a:endParaRPr lang="en-US" sz="2400" dirty="0">
                  <a:latin typeface="+mj-lt"/>
                </a:endParaRPr>
              </a:p>
              <a:p>
                <a:endParaRPr lang="en-US" sz="2400" dirty="0">
                  <a:latin typeface="+mj-lt"/>
                </a:endParaRPr>
              </a:p>
              <a:p>
                <a:r>
                  <a:rPr lang="en-US" sz="2400" dirty="0">
                    <a:latin typeface="+mj-lt"/>
                  </a:rPr>
                  <a:t>What assumption do we make in n-gram LMs to simplify this?  </a:t>
                </a:r>
              </a:p>
              <a:p>
                <a:r>
                  <a:rPr lang="en-US" sz="2400" dirty="0">
                    <a:latin typeface="+mj-lt"/>
                  </a:rPr>
                  <a:t>The probability of the next word only depends on the previous </a:t>
                </a:r>
                <a:r>
                  <a:rPr lang="en-US" sz="2400" i="1" dirty="0">
                    <a:latin typeface="+mj-lt"/>
                  </a:rPr>
                  <a:t>n</a:t>
                </a:r>
                <a:r>
                  <a:rPr lang="en-US" sz="2400" dirty="0">
                    <a:latin typeface="+mj-lt"/>
                  </a:rPr>
                  <a:t>-1 words.</a:t>
                </a:r>
              </a:p>
              <a:p>
                <a:r>
                  <a:rPr lang="en-US" sz="2400" dirty="0">
                    <a:latin typeface="+mj-lt"/>
                  </a:rPr>
                  <a:t>A small </a:t>
                </a:r>
                <a:r>
                  <a:rPr lang="en-US" sz="2400" i="1" dirty="0">
                    <a:latin typeface="+mj-lt"/>
                  </a:rPr>
                  <a:t>n</a:t>
                </a:r>
                <a:r>
                  <a:rPr lang="en-US" sz="2400" dirty="0">
                    <a:latin typeface="+mj-lt"/>
                  </a:rPr>
                  <a:t> makes it easier for us to get an estimate of the probability from data.</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212" t="-2121" b="-18333"/>
                </a:stretch>
              </a:blipFill>
            </p:spPr>
            <p:txBody>
              <a:bodyPr/>
              <a:lstStyle/>
              <a:p>
                <a:r>
                  <a:rPr lang="en-US">
                    <a:noFill/>
                  </a:rPr>
                  <a:t> </a:t>
                </a:r>
              </a:p>
            </p:txBody>
          </p:sp>
        </mc:Fallback>
      </mc:AlternateContent>
    </p:spTree>
    <p:extLst>
      <p:ext uri="{BB962C8B-B14F-4D97-AF65-F5344CB8AC3E}">
        <p14:creationId xmlns:p14="http://schemas.microsoft.com/office/powerpoint/2010/main" val="7654058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tables</a:t>
            </a:r>
          </a:p>
        </p:txBody>
      </p:sp>
      <p:sp>
        <p:nvSpPr>
          <p:cNvPr id="5" name="Content Placeholder 4"/>
          <p:cNvSpPr>
            <a:spLocks noGrp="1"/>
          </p:cNvSpPr>
          <p:nvPr>
            <p:ph idx="1"/>
          </p:nvPr>
        </p:nvSpPr>
        <p:spPr>
          <a:xfrm>
            <a:off x="822959" y="1845734"/>
            <a:ext cx="7635241" cy="4555066"/>
          </a:xfrm>
        </p:spPr>
        <p:txBody>
          <a:bodyPr>
            <a:normAutofit fontScale="92500" lnSpcReduction="10000"/>
          </a:bodyPr>
          <a:lstStyle/>
          <a:p>
            <a:r>
              <a:rPr lang="en-US" sz="2600" dirty="0"/>
              <a:t>We construct tables to look up the probability of seeing a word given a history.</a:t>
            </a:r>
          </a:p>
          <a:p>
            <a:endParaRPr lang="en-US" sz="2600" dirty="0"/>
          </a:p>
          <a:p>
            <a:endParaRPr lang="en-US" sz="2600" dirty="0"/>
          </a:p>
          <a:p>
            <a:endParaRPr lang="en-US" sz="2600" dirty="0"/>
          </a:p>
          <a:p>
            <a:endParaRPr lang="en-US" sz="2600" dirty="0"/>
          </a:p>
          <a:p>
            <a:endParaRPr lang="en-US" sz="2600" dirty="0"/>
          </a:p>
          <a:p>
            <a:r>
              <a:rPr lang="en-US" sz="2600" dirty="0"/>
              <a:t>The tables only store observed sequences.  </a:t>
            </a:r>
          </a:p>
          <a:p>
            <a:r>
              <a:rPr lang="en-US" sz="2600" dirty="0"/>
              <a:t>What happens when we have a new (unseen) combination of n words?</a:t>
            </a:r>
          </a:p>
          <a:p>
            <a:endParaRPr lang="en-US" dirty="0"/>
          </a:p>
          <a:p>
            <a:endParaRPr lang="en-US" dirty="0"/>
          </a:p>
          <a:p>
            <a:endParaRPr lang="en-US" b="1" dirty="0"/>
          </a:p>
          <a:p>
            <a:endParaRPr lang="en-US" b="1" baseline="-25000" dirty="0"/>
          </a:p>
          <a:p>
            <a:endParaRPr lang="en-US" b="1" baseline="-25000" dirty="0"/>
          </a:p>
          <a:p>
            <a:endParaRPr lang="en-US" b="1" baseline="-25000" dirty="0"/>
          </a:p>
          <a:p>
            <a:endParaRPr lang="en-US" dirty="0"/>
          </a:p>
        </p:txBody>
      </p:sp>
      <p:graphicFrame>
        <p:nvGraphicFramePr>
          <p:cNvPr id="6" name="Content Placeholder 3"/>
          <p:cNvGraphicFramePr>
            <a:graphicFrameLocks/>
          </p:cNvGraphicFramePr>
          <p:nvPr/>
        </p:nvGraphicFramePr>
        <p:xfrm>
          <a:off x="1821179" y="2743200"/>
          <a:ext cx="5547360" cy="1828800"/>
        </p:xfrm>
        <a:graphic>
          <a:graphicData uri="http://schemas.openxmlformats.org/drawingml/2006/table">
            <a:tbl>
              <a:tblPr firstRow="1" bandRow="1">
                <a:tableStyleId>{5C22544A-7EE6-4342-B048-85BDC9FD1C3A}</a:tableStyleId>
              </a:tblPr>
              <a:tblGrid>
                <a:gridCol w="2773680">
                  <a:extLst>
                    <a:ext uri="{9D8B030D-6E8A-4147-A177-3AD203B41FA5}">
                      <a16:colId xmlns:a16="http://schemas.microsoft.com/office/drawing/2014/main" val="20000"/>
                    </a:ext>
                  </a:extLst>
                </a:gridCol>
                <a:gridCol w="2773680">
                  <a:extLst>
                    <a:ext uri="{9D8B030D-6E8A-4147-A177-3AD203B41FA5}">
                      <a16:colId xmlns:a16="http://schemas.microsoft.com/office/drawing/2014/main" val="20001"/>
                    </a:ext>
                  </a:extLst>
                </a:gridCol>
              </a:tblGrid>
              <a:tr h="365760">
                <a:tc>
                  <a:txBody>
                    <a:bodyPr/>
                    <a:lstStyle/>
                    <a:p>
                      <a:r>
                        <a:rPr lang="en-US" dirty="0"/>
                        <a:t>curse of</a:t>
                      </a:r>
                    </a:p>
                  </a:txBody>
                  <a:tcPr/>
                </a:tc>
                <a:tc>
                  <a:txBody>
                    <a:bodyPr/>
                    <a:lstStyle/>
                    <a:p>
                      <a:r>
                        <a:rPr lang="en-US" dirty="0"/>
                        <a:t>P(</a:t>
                      </a:r>
                      <a:r>
                        <a:rPr lang="en-US" dirty="0" err="1"/>
                        <a:t>w</a:t>
                      </a:r>
                      <a:r>
                        <a:rPr lang="en-US" baseline="-25000" dirty="0" err="1"/>
                        <a:t>t</a:t>
                      </a:r>
                      <a:r>
                        <a:rPr lang="en-US" dirty="0"/>
                        <a:t> | </a:t>
                      </a:r>
                      <a:r>
                        <a:rPr lang="en-US" dirty="0" err="1"/>
                        <a:t>w</a:t>
                      </a:r>
                      <a:r>
                        <a:rPr lang="en-US" baseline="-25000" dirty="0" err="1"/>
                        <a:t>t</a:t>
                      </a:r>
                      <a:r>
                        <a:rPr lang="en-US" baseline="-25000" dirty="0"/>
                        <a:t>-n</a:t>
                      </a:r>
                      <a:r>
                        <a:rPr lang="en-US" dirty="0"/>
                        <a:t> </a:t>
                      </a:r>
                      <a:r>
                        <a:rPr lang="mr-IN" dirty="0"/>
                        <a:t>…</a:t>
                      </a:r>
                      <a:r>
                        <a:rPr lang="en-US" dirty="0"/>
                        <a:t> w</a:t>
                      </a:r>
                      <a:r>
                        <a:rPr lang="en-US" baseline="-25000" dirty="0"/>
                        <a:t>t-1</a:t>
                      </a:r>
                      <a:r>
                        <a:rPr lang="en-US" dirty="0"/>
                        <a:t>)</a:t>
                      </a:r>
                    </a:p>
                  </a:txBody>
                  <a:tcPr/>
                </a:tc>
                <a:extLst>
                  <a:ext uri="{0D108BD9-81ED-4DB2-BD59-A6C34878D82A}">
                    <a16:rowId xmlns:a16="http://schemas.microsoft.com/office/drawing/2014/main" val="10000"/>
                  </a:ext>
                </a:extLst>
              </a:tr>
              <a:tr h="365760">
                <a:tc>
                  <a:txBody>
                    <a:bodyPr/>
                    <a:lstStyle/>
                    <a:p>
                      <a:r>
                        <a:rPr lang="en-US" dirty="0"/>
                        <a:t>dimensionality</a:t>
                      </a:r>
                    </a:p>
                  </a:txBody>
                  <a:tcPr/>
                </a:tc>
                <a:tc>
                  <a:txBody>
                    <a:bodyPr/>
                    <a:lstStyle/>
                    <a:p>
                      <a:endParaRPr lang="en-US" dirty="0"/>
                    </a:p>
                  </a:txBody>
                  <a:tcPr/>
                </a:tc>
                <a:extLst>
                  <a:ext uri="{0D108BD9-81ED-4DB2-BD59-A6C34878D82A}">
                    <a16:rowId xmlns:a16="http://schemas.microsoft.com/office/drawing/2014/main" val="10001"/>
                  </a:ext>
                </a:extLst>
              </a:tr>
              <a:tr h="365760">
                <a:tc>
                  <a:txBody>
                    <a:bodyPr/>
                    <a:lstStyle/>
                    <a:p>
                      <a:r>
                        <a:rPr lang="en-US" dirty="0"/>
                        <a:t>azure</a:t>
                      </a:r>
                    </a:p>
                  </a:txBody>
                  <a:tcPr/>
                </a:tc>
                <a:tc>
                  <a:txBody>
                    <a:bodyPr/>
                    <a:lstStyle/>
                    <a:p>
                      <a:endParaRPr lang="en-US" dirty="0"/>
                    </a:p>
                  </a:txBody>
                  <a:tcPr/>
                </a:tc>
                <a:extLst>
                  <a:ext uri="{0D108BD9-81ED-4DB2-BD59-A6C34878D82A}">
                    <a16:rowId xmlns:a16="http://schemas.microsoft.com/office/drawing/2014/main" val="10002"/>
                  </a:ext>
                </a:extLst>
              </a:tr>
              <a:tr h="365760">
                <a:tc>
                  <a:txBody>
                    <a:bodyPr/>
                    <a:lstStyle/>
                    <a:p>
                      <a:r>
                        <a:rPr lang="en-US" dirty="0"/>
                        <a:t>knowledge</a:t>
                      </a:r>
                    </a:p>
                  </a:txBody>
                  <a:tcPr/>
                </a:tc>
                <a:tc>
                  <a:txBody>
                    <a:bodyPr/>
                    <a:lstStyle/>
                    <a:p>
                      <a:endParaRPr lang="en-US"/>
                    </a:p>
                  </a:txBody>
                  <a:tcPr/>
                </a:tc>
                <a:extLst>
                  <a:ext uri="{0D108BD9-81ED-4DB2-BD59-A6C34878D82A}">
                    <a16:rowId xmlns:a16="http://schemas.microsoft.com/office/drawing/2014/main" val="10003"/>
                  </a:ext>
                </a:extLst>
              </a:tr>
              <a:tr h="365760">
                <a:tc>
                  <a:txBody>
                    <a:bodyPr/>
                    <a:lstStyle/>
                    <a:p>
                      <a:r>
                        <a:rPr lang="en-US" dirty="0"/>
                        <a:t>oak</a:t>
                      </a:r>
                    </a:p>
                  </a:txBody>
                  <a:tcPr/>
                </a:tc>
                <a:tc>
                  <a:txBody>
                    <a:bodyPr/>
                    <a:lstStyle/>
                    <a:p>
                      <a:endParaRPr lang="en-US"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6399309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Unseen sequences</a:t>
            </a:r>
          </a:p>
        </p:txBody>
      </p:sp>
      <p:sp>
        <p:nvSpPr>
          <p:cNvPr id="3" name="Content Placeholder 2"/>
          <p:cNvSpPr>
            <a:spLocks noGrp="1"/>
          </p:cNvSpPr>
          <p:nvPr>
            <p:ph idx="1"/>
          </p:nvPr>
        </p:nvSpPr>
        <p:spPr/>
        <p:txBody>
          <a:bodyPr>
            <a:normAutofit/>
          </a:bodyPr>
          <a:lstStyle/>
          <a:p>
            <a:r>
              <a:rPr lang="en-US" sz="2400" dirty="0"/>
              <a:t>What happens when we have a new (unseen) combination of n words?</a:t>
            </a:r>
          </a:p>
          <a:p>
            <a:pPr marL="457200" indent="-457200">
              <a:buFont typeface="+mj-lt"/>
              <a:buAutoNum type="arabicPeriod"/>
            </a:pPr>
            <a:r>
              <a:rPr lang="en-US" sz="2400" dirty="0"/>
              <a:t>Back-off</a:t>
            </a:r>
          </a:p>
          <a:p>
            <a:pPr marL="457200" indent="-457200">
              <a:buFont typeface="+mj-lt"/>
              <a:buAutoNum type="arabicPeriod"/>
            </a:pPr>
            <a:r>
              <a:rPr lang="en-US" sz="2400" dirty="0"/>
              <a:t>Smoothing / interpolation </a:t>
            </a:r>
          </a:p>
          <a:p>
            <a:pPr marL="0" indent="0">
              <a:buNone/>
            </a:pPr>
            <a:r>
              <a:rPr lang="en-US" sz="2400" dirty="0"/>
              <a:t>We are basically just stitching together short sequences of observed words.</a:t>
            </a:r>
          </a:p>
        </p:txBody>
      </p:sp>
    </p:spTree>
    <p:extLst>
      <p:ext uri="{BB962C8B-B14F-4D97-AF65-F5344CB8AC3E}">
        <p14:creationId xmlns:p14="http://schemas.microsoft.com/office/powerpoint/2010/main" val="14546343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5486400" y="2819400"/>
            <a:ext cx="1447799" cy="2319866"/>
            <a:chOff x="2171700" y="2824480"/>
            <a:chExt cx="1447799" cy="2319866"/>
          </a:xfrm>
        </p:grpSpPr>
        <p:sp>
          <p:nvSpPr>
            <p:cNvPr id="11" name="Rounded Rectangle 10"/>
            <p:cNvSpPr/>
            <p:nvPr/>
          </p:nvSpPr>
          <p:spPr>
            <a:xfrm>
              <a:off x="2171700" y="2824480"/>
              <a:ext cx="1295400"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2847974" y="4687146"/>
              <a:ext cx="771525"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3684270" y="2819400"/>
            <a:ext cx="1078230" cy="2319866"/>
            <a:chOff x="2846070" y="2819400"/>
            <a:chExt cx="1078230" cy="2319866"/>
          </a:xfrm>
        </p:grpSpPr>
        <p:sp>
          <p:nvSpPr>
            <p:cNvPr id="8" name="Rounded Rectangle 7"/>
            <p:cNvSpPr/>
            <p:nvPr/>
          </p:nvSpPr>
          <p:spPr>
            <a:xfrm>
              <a:off x="2933700" y="2819400"/>
              <a:ext cx="9906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2846070" y="4682066"/>
              <a:ext cx="10287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2895600" y="2819400"/>
            <a:ext cx="609600" cy="2319866"/>
            <a:chOff x="2895600" y="2819400"/>
            <a:chExt cx="609600" cy="2319866"/>
          </a:xfrm>
        </p:grpSpPr>
        <p:sp>
          <p:nvSpPr>
            <p:cNvPr id="4" name="Rounded Rectangle 3"/>
            <p:cNvSpPr/>
            <p:nvPr/>
          </p:nvSpPr>
          <p:spPr>
            <a:xfrm>
              <a:off x="3048000" y="2819400"/>
              <a:ext cx="4572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2895600" y="4682066"/>
              <a:ext cx="5334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p:txBody>
          <a:bodyPr>
            <a:normAutofit/>
          </a:bodyPr>
          <a:lstStyle/>
          <a:p>
            <a:r>
              <a:rPr lang="en-US" sz="2400" dirty="0"/>
              <a:t>Let’s try </a:t>
            </a:r>
            <a:r>
              <a:rPr lang="en-US" sz="2400" b="1" dirty="0"/>
              <a:t>generalizing</a:t>
            </a:r>
            <a:r>
              <a:rPr lang="en-US" sz="2400" dirty="0"/>
              <a:t>.</a:t>
            </a:r>
          </a:p>
          <a:p>
            <a:r>
              <a:rPr lang="en-US" sz="2400" b="1" dirty="0"/>
              <a:t>Intuition:</a:t>
            </a:r>
            <a:r>
              <a:rPr lang="en-US" sz="2400" dirty="0"/>
              <a:t> Take a sentence like</a:t>
            </a:r>
          </a:p>
          <a:p>
            <a:pPr algn="ctr"/>
            <a:r>
              <a:rPr lang="en-US" sz="2400" dirty="0"/>
              <a:t>The cat is walking in the bedroom</a:t>
            </a:r>
          </a:p>
          <a:p>
            <a:endParaRPr lang="en-US" sz="2400" dirty="0"/>
          </a:p>
          <a:p>
            <a:r>
              <a:rPr lang="en-US" sz="2400" dirty="0"/>
              <a:t>And use it when we assign probabilities to similar sentences like</a:t>
            </a:r>
          </a:p>
          <a:p>
            <a:pPr algn="ctr"/>
            <a:r>
              <a:rPr lang="en-US" sz="2400" dirty="0"/>
              <a:t>The dog is running around the room</a:t>
            </a:r>
          </a:p>
          <a:p>
            <a:endParaRPr lang="en-US" sz="2400" dirty="0"/>
          </a:p>
          <a:p>
            <a:pPr algn="ctr"/>
            <a:endParaRPr lang="en-US" sz="2400" dirty="0"/>
          </a:p>
        </p:txBody>
      </p:sp>
      <p:sp>
        <p:nvSpPr>
          <p:cNvPr id="2" name="Title 1"/>
          <p:cNvSpPr>
            <a:spLocks noGrp="1"/>
          </p:cNvSpPr>
          <p:nvPr>
            <p:ph type="title"/>
          </p:nvPr>
        </p:nvSpPr>
        <p:spPr/>
        <p:txBody>
          <a:bodyPr/>
          <a:lstStyle/>
          <a:p>
            <a:r>
              <a:rPr lang="en-US" dirty="0"/>
              <a:t>Alternate idea</a:t>
            </a:r>
          </a:p>
        </p:txBody>
      </p:sp>
    </p:spTree>
    <p:extLst>
      <p:ext uri="{BB962C8B-B14F-4D97-AF65-F5344CB8AC3E}">
        <p14:creationId xmlns:p14="http://schemas.microsoft.com/office/powerpoint/2010/main" val="958007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sz="2400" dirty="0"/>
              <a:t>Use a vector space model where the words are vectors with real values </a:t>
            </a:r>
            <a:r>
              <a:rPr lang="en-US" sz="2400" dirty="0" err="1"/>
              <a:t>ℝ</a:t>
            </a:r>
            <a:r>
              <a:rPr lang="en-US" sz="2400" baseline="30000" dirty="0" err="1"/>
              <a:t>m</a:t>
            </a:r>
            <a:r>
              <a:rPr lang="en-US" sz="2400" dirty="0"/>
              <a:t>.  m=30, 60, 100.  This gives a way to compute word similarity. </a:t>
            </a:r>
          </a:p>
          <a:p>
            <a:pPr marL="457200" indent="-457200">
              <a:buFont typeface="+mj-lt"/>
              <a:buAutoNum type="arabicPeriod"/>
            </a:pPr>
            <a:r>
              <a:rPr lang="en-US" sz="2400" dirty="0"/>
              <a:t>Define a function that returns a joint probability of words in a sequence based on a sequence of these vectors. </a:t>
            </a:r>
          </a:p>
          <a:p>
            <a:pPr marL="457200" indent="-457200">
              <a:buFont typeface="+mj-lt"/>
              <a:buAutoNum type="arabicPeriod"/>
            </a:pPr>
            <a:r>
              <a:rPr lang="en-US" sz="2400" dirty="0"/>
              <a:t>Simultaneously learn the word representations </a:t>
            </a:r>
            <a:r>
              <a:rPr lang="en-US" sz="2400" b="1" dirty="0"/>
              <a:t>and</a:t>
            </a:r>
            <a:r>
              <a:rPr lang="en-US" sz="2400" dirty="0"/>
              <a:t> the probability function from data.</a:t>
            </a:r>
          </a:p>
          <a:p>
            <a:pPr marL="0" indent="0">
              <a:buNone/>
            </a:pPr>
            <a:r>
              <a:rPr lang="en-US" sz="2400" dirty="0"/>
              <a:t>Seeing one of the cat/dog sentences allows them to increase the probability for that sentence </a:t>
            </a:r>
            <a:r>
              <a:rPr lang="en-US" sz="2400" b="1" dirty="0"/>
              <a:t>and </a:t>
            </a:r>
            <a:r>
              <a:rPr lang="en-US" sz="2400" dirty="0"/>
              <a:t>its combinatorial # of</a:t>
            </a:r>
            <a:r>
              <a:rPr lang="en-US" sz="2400" b="1" dirty="0"/>
              <a:t> “neighbor” sentences</a:t>
            </a:r>
            <a:r>
              <a:rPr lang="en-US" sz="2400" dirty="0"/>
              <a:t> in vector space.</a:t>
            </a:r>
          </a:p>
        </p:txBody>
      </p:sp>
      <p:sp>
        <p:nvSpPr>
          <p:cNvPr id="4" name="TextBox 3"/>
          <p:cNvSpPr txBox="1"/>
          <p:nvPr/>
        </p:nvSpPr>
        <p:spPr>
          <a:xfrm>
            <a:off x="6934200" y="1422216"/>
            <a:ext cx="2296270" cy="369332"/>
          </a:xfrm>
          <a:prstGeom prst="rect">
            <a:avLst/>
          </a:prstGeom>
          <a:noFill/>
        </p:spPr>
        <p:txBody>
          <a:bodyPr wrap="none" rtlCol="0">
            <a:spAutoFit/>
          </a:bodyPr>
          <a:lstStyle/>
          <a:p>
            <a:r>
              <a:rPr lang="en-US" dirty="0" err="1"/>
              <a:t>Bengio</a:t>
            </a:r>
            <a:r>
              <a:rPr lang="en-US" dirty="0"/>
              <a:t> et al NIPS 2003</a:t>
            </a:r>
          </a:p>
        </p:txBody>
      </p:sp>
    </p:spTree>
    <p:extLst>
      <p:ext uri="{BB962C8B-B14F-4D97-AF65-F5344CB8AC3E}">
        <p14:creationId xmlns:p14="http://schemas.microsoft.com/office/powerpoint/2010/main" val="1436025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Review: Feed-Forward Neural Network</a:t>
            </a:r>
          </a:p>
        </p:txBody>
      </p:sp>
      <p:sp>
        <p:nvSpPr>
          <p:cNvPr id="3" name="Content Placeholder 2"/>
          <p:cNvSpPr>
            <a:spLocks noGrp="1"/>
          </p:cNvSpPr>
          <p:nvPr>
            <p:ph idx="1"/>
          </p:nvPr>
        </p:nvSpPr>
        <p:spPr>
          <a:xfrm>
            <a:off x="822959" y="4925906"/>
            <a:ext cx="7543801" cy="1779694"/>
          </a:xfrm>
        </p:spPr>
        <p:txBody>
          <a:bodyPr/>
          <a:lstStyle/>
          <a:p>
            <a:r>
              <a:rPr lang="en-US" dirty="0"/>
              <a:t>A single hidden unit has parameters</a:t>
            </a:r>
            <a:r>
              <a:rPr lang="en-US" b="1" dirty="0"/>
              <a:t> </a:t>
            </a:r>
            <a:r>
              <a:rPr lang="en-US" b="1" i="1" dirty="0"/>
              <a:t>w </a:t>
            </a:r>
            <a:r>
              <a:rPr lang="en-US" dirty="0"/>
              <a:t>(the weight vector) and </a:t>
            </a:r>
            <a:r>
              <a:rPr lang="en-US" b="1" i="1" dirty="0"/>
              <a:t>b</a:t>
            </a:r>
            <a:r>
              <a:rPr lang="en-US" i="1" dirty="0"/>
              <a:t> </a:t>
            </a:r>
            <a:r>
              <a:rPr lang="en-US" dirty="0"/>
              <a:t>(the bias scalar). </a:t>
            </a:r>
          </a:p>
          <a:p>
            <a:r>
              <a:rPr lang="en-US" dirty="0"/>
              <a:t>We represent the parameters for the </a:t>
            </a:r>
            <a:r>
              <a:rPr lang="en-US" b="1" dirty="0"/>
              <a:t>entire hidden layer </a:t>
            </a:r>
            <a:r>
              <a:rPr lang="en-US" dirty="0"/>
              <a:t>by combining the weight vector </a:t>
            </a:r>
            <a:r>
              <a:rPr lang="en-US" b="1" dirty="0" err="1"/>
              <a:t>w</a:t>
            </a:r>
            <a:r>
              <a:rPr lang="en-US" b="1" i="1" baseline="-25000" dirty="0" err="1"/>
              <a:t>i</a:t>
            </a:r>
            <a:r>
              <a:rPr lang="en-US" i="1" dirty="0"/>
              <a:t> </a:t>
            </a:r>
            <a:r>
              <a:rPr lang="en-US" dirty="0"/>
              <a:t>and bias </a:t>
            </a:r>
            <a:r>
              <a:rPr lang="en-US" b="1" i="1" dirty="0"/>
              <a:t>b</a:t>
            </a:r>
            <a:r>
              <a:rPr lang="en-US" b="1" i="1" baseline="-25000" dirty="0"/>
              <a:t>i</a:t>
            </a:r>
            <a:r>
              <a:rPr lang="en-US" i="1" dirty="0"/>
              <a:t> </a:t>
            </a:r>
            <a:r>
              <a:rPr lang="en-US" dirty="0"/>
              <a:t>for each unit </a:t>
            </a:r>
            <a:r>
              <a:rPr lang="en-US" b="1" i="1" dirty="0" err="1"/>
              <a:t>i</a:t>
            </a:r>
            <a:r>
              <a:rPr lang="en-US" i="1" dirty="0"/>
              <a:t> </a:t>
            </a:r>
            <a:r>
              <a:rPr lang="en-US" dirty="0"/>
              <a:t>into a single weight matrix </a:t>
            </a:r>
            <a:r>
              <a:rPr lang="en-US" b="1" i="1" dirty="0"/>
              <a:t>W</a:t>
            </a:r>
            <a:r>
              <a:rPr lang="en-US" i="1" dirty="0"/>
              <a:t> </a:t>
            </a:r>
            <a:r>
              <a:rPr lang="en-US" dirty="0"/>
              <a:t>and a single bias vector </a:t>
            </a:r>
            <a:r>
              <a:rPr lang="en-US" b="1" dirty="0"/>
              <a:t>b</a:t>
            </a:r>
            <a:r>
              <a:rPr lang="en-US" dirty="0"/>
              <a:t> for the whole layer.</a:t>
            </a:r>
          </a:p>
          <a:p>
            <a:endParaRPr lang="en-US" dirty="0"/>
          </a:p>
        </p:txBody>
      </p:sp>
      <p:pic>
        <p:nvPicPr>
          <p:cNvPr id="5" name="Picture 4"/>
          <p:cNvPicPr>
            <a:picLocks noChangeAspect="1"/>
          </p:cNvPicPr>
          <p:nvPr/>
        </p:nvPicPr>
        <p:blipFill>
          <a:blip r:embed="rId3"/>
          <a:stretch>
            <a:fillRect/>
          </a:stretch>
        </p:blipFill>
        <p:spPr>
          <a:xfrm>
            <a:off x="2133600" y="1845734"/>
            <a:ext cx="5425029" cy="2971799"/>
          </a:xfrm>
          <a:prstGeom prst="rect">
            <a:avLst/>
          </a:prstGeom>
        </p:spPr>
      </p:pic>
    </p:spTree>
    <p:extLst>
      <p:ext uri="{BB962C8B-B14F-4D97-AF65-F5344CB8AC3E}">
        <p14:creationId xmlns:p14="http://schemas.microsoft.com/office/powerpoint/2010/main" val="6810230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p:txBody>
          <a:bodyPr>
            <a:normAutofit/>
          </a:bodyPr>
          <a:lstStyle/>
          <a:p>
            <a:pPr marL="0" indent="0">
              <a:buNone/>
            </a:pPr>
            <a:r>
              <a:rPr lang="en-US" sz="2400" b="1" dirty="0"/>
              <a:t>Given: </a:t>
            </a:r>
          </a:p>
          <a:p>
            <a:pPr marL="292608" lvl="1" indent="0">
              <a:buNone/>
            </a:pPr>
            <a:r>
              <a:rPr lang="en-US" sz="2200" dirty="0"/>
              <a:t>A training set w</a:t>
            </a:r>
            <a:r>
              <a:rPr lang="en-US" sz="2200" baseline="-25000" dirty="0"/>
              <a:t>1</a:t>
            </a:r>
            <a:r>
              <a:rPr lang="en-US" sz="2200" dirty="0"/>
              <a:t> </a:t>
            </a:r>
            <a:r>
              <a:rPr lang="mr-IN" sz="2200" dirty="0"/>
              <a:t>…</a:t>
            </a:r>
            <a:r>
              <a:rPr lang="en-US" sz="2200" dirty="0"/>
              <a:t> </a:t>
            </a:r>
            <a:r>
              <a:rPr lang="en-US" sz="2200" dirty="0" err="1"/>
              <a:t>w</a:t>
            </a:r>
            <a:r>
              <a:rPr lang="en-US" sz="2200" baseline="-25000" dirty="0" err="1"/>
              <a:t>t</a:t>
            </a:r>
            <a:r>
              <a:rPr lang="en-US" sz="2200" dirty="0"/>
              <a:t> where </a:t>
            </a:r>
            <a:r>
              <a:rPr lang="en-US" sz="2200" dirty="0" err="1"/>
              <a:t>w</a:t>
            </a:r>
            <a:r>
              <a:rPr lang="en-US" sz="2200" baseline="-25000" dirty="0" err="1"/>
              <a:t>t</a:t>
            </a:r>
            <a:r>
              <a:rPr lang="en-US" sz="2200" dirty="0"/>
              <a:t> ∈V</a:t>
            </a:r>
          </a:p>
          <a:p>
            <a:pPr marL="0" indent="0">
              <a:buNone/>
            </a:pPr>
            <a:r>
              <a:rPr lang="en-US" sz="2400" b="1" dirty="0"/>
              <a:t>Learn:</a:t>
            </a:r>
            <a:r>
              <a:rPr lang="en-US" sz="2400" dirty="0"/>
              <a:t> </a:t>
            </a:r>
          </a:p>
          <a:p>
            <a:pPr marL="292608" lvl="1" indent="0">
              <a:buNone/>
            </a:pPr>
            <a:r>
              <a:rPr lang="en-US" sz="2200" dirty="0"/>
              <a:t>f(w</a:t>
            </a:r>
            <a:r>
              <a:rPr lang="en-US" sz="2200" baseline="-25000" dirty="0"/>
              <a:t>1</a:t>
            </a:r>
            <a:r>
              <a:rPr lang="en-US" sz="2200" dirty="0"/>
              <a:t> </a:t>
            </a:r>
            <a:r>
              <a:rPr lang="mr-IN" sz="2200" dirty="0"/>
              <a:t>…</a:t>
            </a:r>
            <a:r>
              <a:rPr lang="en-US" sz="2200" dirty="0"/>
              <a:t> </a:t>
            </a:r>
            <a:r>
              <a:rPr lang="en-US" sz="2200" dirty="0" err="1"/>
              <a:t>w</a:t>
            </a:r>
            <a:r>
              <a:rPr lang="en-US" sz="2200" baseline="-25000" dirty="0" err="1"/>
              <a:t>t</a:t>
            </a:r>
            <a:r>
              <a:rPr lang="en-US" sz="2200" dirty="0"/>
              <a:t>) = P(w</a:t>
            </a:r>
            <a:r>
              <a:rPr lang="en-US" sz="2200" baseline="-25000" dirty="0"/>
              <a:t>t</a:t>
            </a:r>
            <a:r>
              <a:rPr lang="en-US" sz="2200" dirty="0"/>
              <a:t>|w</a:t>
            </a:r>
            <a:r>
              <a:rPr lang="en-US" sz="2200" baseline="-25000" dirty="0"/>
              <a:t>1</a:t>
            </a:r>
            <a:r>
              <a:rPr lang="en-US" sz="2200" dirty="0"/>
              <a:t> </a:t>
            </a:r>
            <a:r>
              <a:rPr lang="mr-IN" sz="2200" dirty="0"/>
              <a:t>…</a:t>
            </a:r>
            <a:r>
              <a:rPr lang="en-US" sz="2200" dirty="0"/>
              <a:t> w</a:t>
            </a:r>
            <a:r>
              <a:rPr lang="en-US" sz="2200" baseline="-25000" dirty="0"/>
              <a:t>t-1</a:t>
            </a:r>
            <a:r>
              <a:rPr lang="en-US" sz="2200" dirty="0"/>
              <a:t>)</a:t>
            </a:r>
          </a:p>
          <a:p>
            <a:pPr marL="292608" lvl="1" indent="0">
              <a:buNone/>
            </a:pPr>
            <a:r>
              <a:rPr lang="en-US" sz="2200" dirty="0"/>
              <a:t>Subject to giving a high probability to an unseen text/dev set (e.g. minimizing the perplexity)</a:t>
            </a:r>
          </a:p>
          <a:p>
            <a:pPr marL="0" indent="0">
              <a:buNone/>
            </a:pPr>
            <a:r>
              <a:rPr lang="en-US" sz="2400" b="1" dirty="0"/>
              <a:t>Constraint: </a:t>
            </a:r>
          </a:p>
          <a:p>
            <a:pPr marL="292608" lvl="1" indent="0">
              <a:buNone/>
            </a:pPr>
            <a:r>
              <a:rPr lang="en-US" sz="2200" dirty="0"/>
              <a:t>Create a proper probability distribution (e.g. sums to 1) so that we can take the product of conditional probabilities to get the joint probability of a sentence</a:t>
            </a:r>
            <a:endParaRPr lang="en-US" sz="2200" b="1" dirty="0"/>
          </a:p>
        </p:txBody>
      </p:sp>
    </p:spTree>
    <p:extLst>
      <p:ext uri="{BB962C8B-B14F-4D97-AF65-F5344CB8AC3E}">
        <p14:creationId xmlns:p14="http://schemas.microsoft.com/office/powerpoint/2010/main" val="15679690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a:xfrm>
            <a:off x="822959" y="1845734"/>
            <a:ext cx="7543801" cy="4555066"/>
          </a:xfrm>
        </p:spPr>
        <p:txBody>
          <a:bodyPr>
            <a:normAutofit/>
          </a:bodyPr>
          <a:lstStyle/>
          <a:p>
            <a:pPr marL="457200" indent="-457200">
              <a:buFont typeface="+mj-lt"/>
              <a:buAutoNum type="arabicPeriod"/>
            </a:pPr>
            <a:r>
              <a:rPr lang="en-US" sz="2400" dirty="0"/>
              <a:t>Create a mapping function C from any word in V onto ℝ</a:t>
            </a:r>
            <a:r>
              <a:rPr lang="en-US" sz="2400" baseline="30000" dirty="0"/>
              <a:t>M</a:t>
            </a:r>
            <a:r>
              <a:rPr lang="en-US" sz="2400" dirty="0"/>
              <a:t>. Store this in a V-by-M matrix.  Initialize it with singular value decomposition (SVD).</a:t>
            </a:r>
            <a:endParaRPr lang="en-US" sz="2400" baseline="30000" dirty="0"/>
          </a:p>
          <a:p>
            <a:pPr marL="457200" indent="-457200">
              <a:buFont typeface="+mj-lt"/>
              <a:buAutoNum type="arabicPeriod"/>
            </a:pPr>
            <a:r>
              <a:rPr lang="en-US" sz="2400" dirty="0"/>
              <a:t>The neural architecture: a function </a:t>
            </a:r>
            <a:r>
              <a:rPr lang="en-US" sz="2400" i="1" dirty="0"/>
              <a:t>g</a:t>
            </a:r>
            <a:r>
              <a:rPr lang="en-US" sz="2400" dirty="0"/>
              <a:t> maps sequence of word vectors onto a probability distribution over the vocabulary V</a:t>
            </a:r>
          </a:p>
          <a:p>
            <a:pPr marL="0" indent="0" algn="ctr">
              <a:buNone/>
            </a:pPr>
            <a:r>
              <a:rPr lang="en-US" sz="2400" dirty="0"/>
              <a:t>g(C(</a:t>
            </a:r>
            <a:r>
              <a:rPr lang="en-US" sz="2400" dirty="0" err="1"/>
              <a:t>w</a:t>
            </a:r>
            <a:r>
              <a:rPr lang="en-US" sz="2400" baseline="-25000" dirty="0" err="1"/>
              <a:t>t</a:t>
            </a:r>
            <a:r>
              <a:rPr lang="en-US" sz="2400" baseline="-25000" dirty="0"/>
              <a:t>-n</a:t>
            </a:r>
            <a:r>
              <a:rPr lang="en-US" sz="2400" dirty="0"/>
              <a:t>) </a:t>
            </a:r>
            <a:r>
              <a:rPr lang="mr-IN" sz="2400" dirty="0"/>
              <a:t>…</a:t>
            </a:r>
            <a:r>
              <a:rPr lang="en-US" sz="2400" dirty="0"/>
              <a:t> C(w</a:t>
            </a:r>
            <a:r>
              <a:rPr lang="en-US" sz="2400" baseline="-25000" dirty="0"/>
              <a:t>t-1</a:t>
            </a:r>
            <a:r>
              <a:rPr lang="en-US" sz="2400" dirty="0"/>
              <a:t>)) = P(</a:t>
            </a:r>
            <a:r>
              <a:rPr lang="en-US" sz="2400" dirty="0" err="1"/>
              <a:t>w</a:t>
            </a:r>
            <a:r>
              <a:rPr lang="en-US" sz="2400" baseline="-25000" dirty="0" err="1"/>
              <a:t>t</a:t>
            </a:r>
            <a:r>
              <a:rPr lang="en-US" sz="2400" dirty="0" err="1"/>
              <a:t>|w</a:t>
            </a:r>
            <a:r>
              <a:rPr lang="en-US" sz="2400" baseline="-25000" dirty="0" err="1"/>
              <a:t>t-n</a:t>
            </a:r>
            <a:r>
              <a:rPr lang="en-US" sz="2400" dirty="0"/>
              <a:t> </a:t>
            </a:r>
            <a:r>
              <a:rPr lang="mr-IN" sz="2400" dirty="0"/>
              <a:t>…</a:t>
            </a:r>
            <a:r>
              <a:rPr lang="en-US" sz="2400" dirty="0"/>
              <a:t> w</a:t>
            </a:r>
            <a:r>
              <a:rPr lang="en-US" sz="2400" baseline="-25000" dirty="0"/>
              <a:t>t-1</a:t>
            </a:r>
            <a:r>
              <a:rPr lang="en-US" sz="2400" dirty="0"/>
              <a:t>)</a:t>
            </a:r>
          </a:p>
          <a:p>
            <a:pPr marL="0" indent="0">
              <a:buNone/>
            </a:pPr>
            <a:endParaRPr lang="en-US" sz="2400" dirty="0"/>
          </a:p>
        </p:txBody>
      </p:sp>
    </p:spTree>
    <p:extLst>
      <p:ext uri="{BB962C8B-B14F-4D97-AF65-F5344CB8AC3E}">
        <p14:creationId xmlns:p14="http://schemas.microsoft.com/office/powerpoint/2010/main" val="20708079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9646" y="0"/>
            <a:ext cx="9563292" cy="6858000"/>
          </a:xfrm>
          <a:prstGeom prst="rect">
            <a:avLst/>
          </a:prstGeom>
        </p:spPr>
      </p:pic>
    </p:spTree>
    <p:extLst>
      <p:ext uri="{BB962C8B-B14F-4D97-AF65-F5344CB8AC3E}">
        <p14:creationId xmlns:p14="http://schemas.microsoft.com/office/powerpoint/2010/main" val="9906900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2819400"/>
            <a:ext cx="7696200" cy="4208859"/>
          </a:xfrm>
          <a:prstGeom prst="rect">
            <a:avLst/>
          </a:prstGeom>
        </p:spPr>
      </p:pic>
      <p:sp>
        <p:nvSpPr>
          <p:cNvPr id="2" name="Title 1"/>
          <p:cNvSpPr>
            <a:spLocks noGrp="1"/>
          </p:cNvSpPr>
          <p:nvPr>
            <p:ph type="title"/>
          </p:nvPr>
        </p:nvSpPr>
        <p:spPr/>
        <p:txBody>
          <a:bodyPr/>
          <a:lstStyle/>
          <a:p>
            <a:r>
              <a:rPr lang="en-US" dirty="0"/>
              <a:t>Word </a:t>
            </a:r>
            <a:r>
              <a:rPr lang="en-US" dirty="0" err="1"/>
              <a:t>embeddings</a:t>
            </a:r>
            <a:endParaRPr lang="en-US" dirty="0"/>
          </a:p>
        </p:txBody>
      </p:sp>
      <p:sp>
        <p:nvSpPr>
          <p:cNvPr id="3" name="Content Placeholder 2"/>
          <p:cNvSpPr>
            <a:spLocks noGrp="1"/>
          </p:cNvSpPr>
          <p:nvPr>
            <p:ph idx="1"/>
          </p:nvPr>
        </p:nvSpPr>
        <p:spPr/>
        <p:txBody>
          <a:bodyPr>
            <a:normAutofit/>
          </a:bodyPr>
          <a:lstStyle/>
          <a:p>
            <a:r>
              <a:rPr lang="en-US" sz="2400" dirty="0"/>
              <a:t>When the ~50 dimensional vectors that result from training a neural LM are projected down to 2-dimensions, we see a lot of words that are intuitively similar to each other are close together.</a:t>
            </a:r>
          </a:p>
        </p:txBody>
      </p:sp>
    </p:spTree>
    <p:extLst>
      <p:ext uri="{BB962C8B-B14F-4D97-AF65-F5344CB8AC3E}">
        <p14:creationId xmlns:p14="http://schemas.microsoft.com/office/powerpoint/2010/main" val="2453419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state of the art neural LMs</a:t>
            </a:r>
          </a:p>
        </p:txBody>
      </p:sp>
      <p:sp>
        <p:nvSpPr>
          <p:cNvPr id="3" name="Content Placeholder 2"/>
          <p:cNvSpPr>
            <a:spLocks noGrp="1"/>
          </p:cNvSpPr>
          <p:nvPr>
            <p:ph idx="1"/>
          </p:nvPr>
        </p:nvSpPr>
        <p:spPr/>
        <p:txBody>
          <a:bodyPr>
            <a:normAutofit/>
          </a:bodyPr>
          <a:lstStyle/>
          <a:p>
            <a:r>
              <a:rPr lang="en-US" sz="4000" dirty="0" err="1">
                <a:hlinkClick r:id="rId3"/>
              </a:rPr>
              <a:t>ELMo</a:t>
            </a:r>
            <a:endParaRPr lang="en-US" sz="4000" dirty="0"/>
          </a:p>
          <a:p>
            <a:r>
              <a:rPr lang="en-US" sz="4000" dirty="0">
                <a:hlinkClick r:id="rId4"/>
              </a:rPr>
              <a:t>GPT</a:t>
            </a:r>
            <a:endParaRPr lang="en-US" sz="4000" dirty="0"/>
          </a:p>
          <a:p>
            <a:r>
              <a:rPr lang="en-US" sz="4000" dirty="0">
                <a:hlinkClick r:id="rId5"/>
              </a:rPr>
              <a:t>BERT</a:t>
            </a:r>
            <a:endParaRPr lang="en-US" sz="4000" dirty="0"/>
          </a:p>
          <a:p>
            <a:r>
              <a:rPr lang="en-US" sz="4000" dirty="0">
                <a:hlinkClick r:id="rId6"/>
              </a:rPr>
              <a:t>GPT-2</a:t>
            </a:r>
            <a:endParaRPr lang="en-US" sz="4000" dirty="0"/>
          </a:p>
        </p:txBody>
      </p:sp>
      <p:pic>
        <p:nvPicPr>
          <p:cNvPr id="4" name="Content Placeholder 4"/>
          <p:cNvPicPr>
            <a:picLocks noChangeAspect="1"/>
          </p:cNvPicPr>
          <p:nvPr/>
        </p:nvPicPr>
        <p:blipFill>
          <a:blip r:embed="rId7"/>
          <a:stretch>
            <a:fillRect/>
          </a:stretch>
        </p:blipFill>
        <p:spPr>
          <a:xfrm>
            <a:off x="5856789" y="2835275"/>
            <a:ext cx="3287211" cy="4022725"/>
          </a:xfrm>
          <a:prstGeom prst="rect">
            <a:avLst/>
          </a:prstGeom>
        </p:spPr>
      </p:pic>
      <p:pic>
        <p:nvPicPr>
          <p:cNvPr id="5" name="Picture 4"/>
          <p:cNvPicPr>
            <a:picLocks noChangeAspect="1"/>
          </p:cNvPicPr>
          <p:nvPr/>
        </p:nvPicPr>
        <p:blipFill>
          <a:blip r:embed="rId8"/>
          <a:stretch>
            <a:fillRect/>
          </a:stretch>
        </p:blipFill>
        <p:spPr>
          <a:xfrm>
            <a:off x="4038600" y="1371600"/>
            <a:ext cx="2423705" cy="5562600"/>
          </a:xfrm>
          <a:prstGeom prst="rect">
            <a:avLst/>
          </a:prstGeom>
        </p:spPr>
      </p:pic>
    </p:spTree>
    <p:extLst>
      <p:ext uri="{BB962C8B-B14F-4D97-AF65-F5344CB8AC3E}">
        <p14:creationId xmlns:p14="http://schemas.microsoft.com/office/powerpoint/2010/main" val="1942907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Review: Feed-Forward Neural Network</a:t>
            </a:r>
          </a:p>
        </p:txBody>
      </p:sp>
      <p:sp>
        <p:nvSpPr>
          <p:cNvPr id="3" name="Content Placeholder 2"/>
          <p:cNvSpPr>
            <a:spLocks noGrp="1"/>
          </p:cNvSpPr>
          <p:nvPr>
            <p:ph idx="1"/>
          </p:nvPr>
        </p:nvSpPr>
        <p:spPr/>
        <p:txBody>
          <a:bodyPr/>
          <a:lstStyle/>
          <a:p>
            <a:r>
              <a:rPr lang="en-US" dirty="0"/>
              <a:t>The advantage of using a single matrix </a:t>
            </a:r>
            <a:r>
              <a:rPr lang="en-US" b="1" i="1" dirty="0"/>
              <a:t>W</a:t>
            </a:r>
            <a:r>
              <a:rPr lang="en-US" i="1" dirty="0"/>
              <a:t> </a:t>
            </a:r>
            <a:r>
              <a:rPr lang="en-US" dirty="0"/>
              <a:t>for the weights of the entire layer is the hidden layer computation can be done efficiently with simple matrix operations. </a:t>
            </a:r>
          </a:p>
          <a:p>
            <a:r>
              <a:rPr lang="en-US" dirty="0"/>
              <a:t>The computation has three steps: </a:t>
            </a:r>
          </a:p>
          <a:p>
            <a:r>
              <a:rPr lang="en-US" dirty="0"/>
              <a:t>1. multiplying the weight matrix by the input vector </a:t>
            </a:r>
            <a:r>
              <a:rPr lang="en-US" i="1" dirty="0"/>
              <a:t>x</a:t>
            </a:r>
            <a:r>
              <a:rPr lang="en-US" dirty="0"/>
              <a:t>, </a:t>
            </a:r>
            <a:br>
              <a:rPr lang="en-US" dirty="0"/>
            </a:br>
            <a:r>
              <a:rPr lang="en-US" dirty="0"/>
              <a:t>2. adding the bias vector </a:t>
            </a:r>
            <a:r>
              <a:rPr lang="en-US" i="1" dirty="0"/>
              <a:t>b</a:t>
            </a:r>
            <a:r>
              <a:rPr lang="en-US" dirty="0"/>
              <a:t>, and </a:t>
            </a:r>
            <a:br>
              <a:rPr lang="en-US" dirty="0"/>
            </a:br>
            <a:r>
              <a:rPr lang="en-US" dirty="0"/>
              <a:t>3. applying the activation function </a:t>
            </a:r>
            <a:r>
              <a:rPr lang="en-US" i="1" dirty="0"/>
              <a:t>g </a:t>
            </a:r>
            <a:r>
              <a:rPr lang="en-US" dirty="0"/>
              <a:t>(such as Sigmoid)</a:t>
            </a:r>
          </a:p>
          <a:p>
            <a:r>
              <a:rPr lang="en-US" dirty="0"/>
              <a:t>The output of the hidden layer, the vector </a:t>
            </a:r>
            <a:r>
              <a:rPr lang="en-US" i="1" dirty="0"/>
              <a:t>h</a:t>
            </a:r>
            <a:r>
              <a:rPr lang="en-US" dirty="0"/>
              <a:t>, is thus the following, using the sigmoid function </a:t>
            </a:r>
            <a:r>
              <a:rPr lang="en-US" dirty="0" err="1"/>
              <a:t>σ</a:t>
            </a:r>
            <a:r>
              <a:rPr lang="en-US" dirty="0"/>
              <a:t>: </a:t>
            </a:r>
          </a:p>
          <a:p>
            <a:pPr algn="ctr"/>
            <a:r>
              <a:rPr lang="en-US" i="1" dirty="0"/>
              <a:t>h </a:t>
            </a:r>
            <a:r>
              <a:rPr lang="en-US" dirty="0"/>
              <a:t>= </a:t>
            </a:r>
            <a:r>
              <a:rPr lang="en-US" dirty="0" err="1"/>
              <a:t>σ</a:t>
            </a:r>
            <a:r>
              <a:rPr lang="en-US" dirty="0"/>
              <a:t>(</a:t>
            </a:r>
            <a:r>
              <a:rPr lang="en-US" i="1" dirty="0" err="1"/>
              <a:t>Wx</a:t>
            </a:r>
            <a:r>
              <a:rPr lang="en-US" dirty="0" err="1"/>
              <a:t>+</a:t>
            </a:r>
            <a:r>
              <a:rPr lang="en-US" i="1" dirty="0" err="1"/>
              <a:t>b</a:t>
            </a:r>
            <a:r>
              <a:rPr lang="en-US" dirty="0"/>
              <a:t>) </a:t>
            </a:r>
          </a:p>
          <a:p>
            <a:pPr algn="ctr"/>
            <a:endParaRPr lang="en-US" dirty="0"/>
          </a:p>
          <a:p>
            <a:pPr algn="ctr"/>
            <a:endParaRPr lang="en-US" dirty="0"/>
          </a:p>
          <a:p>
            <a:endParaRPr lang="en-US" dirty="0"/>
          </a:p>
          <a:p>
            <a:endParaRPr lang="en-US" dirty="0"/>
          </a:p>
          <a:p>
            <a:endParaRPr lang="en-US" dirty="0"/>
          </a:p>
        </p:txBody>
      </p:sp>
    </p:spTree>
    <p:extLst>
      <p:ext uri="{BB962C8B-B14F-4D97-AF65-F5344CB8AC3E}">
        <p14:creationId xmlns:p14="http://schemas.microsoft.com/office/powerpoint/2010/main" val="1648929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Review: Feed-Forward Neural Network</a:t>
            </a:r>
          </a:p>
        </p:txBody>
      </p:sp>
      <p:sp>
        <p:nvSpPr>
          <p:cNvPr id="3" name="Content Placeholder 2"/>
          <p:cNvSpPr>
            <a:spLocks noGrp="1"/>
          </p:cNvSpPr>
          <p:nvPr>
            <p:ph idx="1"/>
          </p:nvPr>
        </p:nvSpPr>
        <p:spPr>
          <a:xfrm>
            <a:off x="822959" y="4925906"/>
            <a:ext cx="7543801" cy="1779694"/>
          </a:xfrm>
        </p:spPr>
        <p:txBody>
          <a:bodyPr>
            <a:normAutofit/>
          </a:bodyPr>
          <a:lstStyle/>
          <a:p>
            <a:r>
              <a:rPr lang="en-US" dirty="0"/>
              <a:t>Like the hidden layer, the output layer has a weight  matrix </a:t>
            </a:r>
            <a:r>
              <a:rPr lang="en-US" b="1" i="1" dirty="0"/>
              <a:t>U</a:t>
            </a:r>
            <a:r>
              <a:rPr lang="en-US" i="1" dirty="0"/>
              <a:t>.</a:t>
            </a:r>
            <a:br>
              <a:rPr lang="en-US" i="1" dirty="0"/>
            </a:br>
            <a:r>
              <a:rPr lang="en-US" dirty="0"/>
              <a:t>Its weight matrix is multiplied by its input vector (</a:t>
            </a:r>
            <a:r>
              <a:rPr lang="en-US" b="1" i="1" dirty="0"/>
              <a:t>h</a:t>
            </a:r>
            <a:r>
              <a:rPr lang="en-US" dirty="0"/>
              <a:t>) to produce the intermediate output </a:t>
            </a:r>
            <a:r>
              <a:rPr lang="en-US" b="1" i="1" dirty="0"/>
              <a:t>z</a:t>
            </a:r>
            <a:r>
              <a:rPr lang="en-US" dirty="0"/>
              <a:t>. </a:t>
            </a:r>
          </a:p>
          <a:p>
            <a:pPr algn="ctr"/>
            <a:r>
              <a:rPr lang="de-DE" i="1" dirty="0" err="1"/>
              <a:t>z</a:t>
            </a:r>
            <a:r>
              <a:rPr lang="de-DE" dirty="0"/>
              <a:t>=</a:t>
            </a:r>
            <a:r>
              <a:rPr lang="de-DE" i="1" dirty="0"/>
              <a:t>Uh </a:t>
            </a:r>
            <a:endParaRPr lang="de-DE" dirty="0"/>
          </a:p>
          <a:p>
            <a:endParaRPr lang="en-US" dirty="0"/>
          </a:p>
          <a:p>
            <a:endParaRPr lang="en-US" dirty="0"/>
          </a:p>
        </p:txBody>
      </p:sp>
      <p:pic>
        <p:nvPicPr>
          <p:cNvPr id="5" name="Picture 4"/>
          <p:cNvPicPr>
            <a:picLocks noChangeAspect="1"/>
          </p:cNvPicPr>
          <p:nvPr/>
        </p:nvPicPr>
        <p:blipFill>
          <a:blip r:embed="rId3"/>
          <a:stretch>
            <a:fillRect/>
          </a:stretch>
        </p:blipFill>
        <p:spPr>
          <a:xfrm>
            <a:off x="2133600" y="1845734"/>
            <a:ext cx="5425029" cy="2971799"/>
          </a:xfrm>
          <a:prstGeom prst="rect">
            <a:avLst/>
          </a:prstGeom>
        </p:spPr>
      </p:pic>
    </p:spTree>
    <p:extLst>
      <p:ext uri="{BB962C8B-B14F-4D97-AF65-F5344CB8AC3E}">
        <p14:creationId xmlns:p14="http://schemas.microsoft.com/office/powerpoint/2010/main" val="2029564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Review: Feed-Forward Neural Network</a:t>
            </a:r>
          </a:p>
        </p:txBody>
      </p:sp>
      <p:sp>
        <p:nvSpPr>
          <p:cNvPr id="3" name="Content Placeholder 2"/>
          <p:cNvSpPr>
            <a:spLocks noGrp="1"/>
          </p:cNvSpPr>
          <p:nvPr>
            <p:ph idx="1"/>
          </p:nvPr>
        </p:nvSpPr>
        <p:spPr/>
        <p:txBody>
          <a:bodyPr/>
          <a:lstStyle/>
          <a:p>
            <a:r>
              <a:rPr lang="en-US" dirty="0"/>
              <a:t>Here are the final equations for a feedforward network with a single hidden layer, which takes an input vector </a:t>
            </a:r>
            <a:r>
              <a:rPr lang="en-US" i="1" dirty="0"/>
              <a:t>x</a:t>
            </a:r>
            <a:r>
              <a:rPr lang="en-US" dirty="0"/>
              <a:t>, outputs a probability distribution </a:t>
            </a:r>
            <a:r>
              <a:rPr lang="en-US" i="1" dirty="0"/>
              <a:t>y</a:t>
            </a:r>
            <a:r>
              <a:rPr lang="en-US" dirty="0"/>
              <a:t>, and is parameterized by weight matrices </a:t>
            </a:r>
            <a:r>
              <a:rPr lang="en-US" i="1" dirty="0"/>
              <a:t>W </a:t>
            </a:r>
            <a:r>
              <a:rPr lang="en-US" dirty="0"/>
              <a:t>and </a:t>
            </a:r>
            <a:r>
              <a:rPr lang="en-US" i="1" dirty="0"/>
              <a:t>U </a:t>
            </a:r>
            <a:r>
              <a:rPr lang="en-US" dirty="0"/>
              <a:t>and a bias vector </a:t>
            </a:r>
            <a:r>
              <a:rPr lang="en-US" i="1" dirty="0"/>
              <a:t>b</a:t>
            </a:r>
            <a:r>
              <a:rPr lang="en-US" dirty="0"/>
              <a:t>: </a:t>
            </a:r>
          </a:p>
          <a:p>
            <a:r>
              <a:rPr lang="en-US" i="1" dirty="0"/>
              <a:t>h </a:t>
            </a:r>
            <a:r>
              <a:rPr lang="en-US" dirty="0"/>
              <a:t>= </a:t>
            </a:r>
            <a:r>
              <a:rPr lang="en-US" dirty="0" err="1"/>
              <a:t>σ</a:t>
            </a:r>
            <a:r>
              <a:rPr lang="en-US" dirty="0"/>
              <a:t>(</a:t>
            </a:r>
            <a:r>
              <a:rPr lang="en-US" i="1" dirty="0" err="1"/>
              <a:t>Wx</a:t>
            </a:r>
            <a:r>
              <a:rPr lang="en-US" dirty="0" err="1"/>
              <a:t>+</a:t>
            </a:r>
            <a:r>
              <a:rPr lang="en-US" i="1" dirty="0" err="1"/>
              <a:t>b</a:t>
            </a:r>
            <a:r>
              <a:rPr lang="en-US" dirty="0"/>
              <a:t>)</a:t>
            </a:r>
            <a:br>
              <a:rPr lang="en-US" dirty="0"/>
            </a:br>
            <a:r>
              <a:rPr lang="en-US" i="1" dirty="0"/>
              <a:t>z </a:t>
            </a:r>
            <a:r>
              <a:rPr lang="en-US" dirty="0"/>
              <a:t>= </a:t>
            </a:r>
            <a:r>
              <a:rPr lang="en-US" i="1" dirty="0"/>
              <a:t>Uh</a:t>
            </a:r>
            <a:br>
              <a:rPr lang="en-US" i="1" dirty="0"/>
            </a:br>
            <a:r>
              <a:rPr lang="en-US" i="1" dirty="0"/>
              <a:t>y </a:t>
            </a:r>
            <a:r>
              <a:rPr lang="en-US" dirty="0"/>
              <a:t>= </a:t>
            </a:r>
            <a:r>
              <a:rPr lang="en-US" dirty="0" err="1"/>
              <a:t>softmax</a:t>
            </a:r>
            <a:r>
              <a:rPr lang="en-US" dirty="0"/>
              <a:t>(</a:t>
            </a:r>
            <a:r>
              <a:rPr lang="en-US" i="1" dirty="0"/>
              <a:t>z</a:t>
            </a:r>
            <a:r>
              <a:rPr lang="en-US" dirty="0"/>
              <a:t>) </a:t>
            </a:r>
          </a:p>
          <a:p>
            <a:endParaRPr lang="en-US" dirty="0"/>
          </a:p>
          <a:p>
            <a:r>
              <a:rPr lang="en-US" dirty="0"/>
              <a:t>Like with logistic regression, </a:t>
            </a:r>
            <a:r>
              <a:rPr lang="en-US" dirty="0" err="1"/>
              <a:t>softmax</a:t>
            </a:r>
            <a:r>
              <a:rPr lang="en-US" dirty="0"/>
              <a:t> normalizes the output and turns it into a probability distribution. </a:t>
            </a:r>
          </a:p>
        </p:txBody>
      </p:sp>
    </p:spTree>
    <p:extLst>
      <p:ext uri="{BB962C8B-B14F-4D97-AF65-F5344CB8AC3E}">
        <p14:creationId xmlns:p14="http://schemas.microsoft.com/office/powerpoint/2010/main" val="362873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Neural Nets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Like logistic regression, we want to learn the best parameters for the neural net to make its predictions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oMath>
                </a14:m>
                <a:r>
                  <a:rPr lang="en-US" dirty="0"/>
                  <a:t> as close to possible as the gold standard labels in our training data </a:t>
                </a:r>
                <a:r>
                  <a:rPr lang="en-US" i="1" dirty="0"/>
                  <a:t>y.</a:t>
                </a:r>
              </a:p>
              <a:p>
                <a:r>
                  <a:rPr lang="en-US" dirty="0"/>
                  <a:t>What do we need?</a:t>
                </a:r>
              </a:p>
              <a:p>
                <a:pPr marL="0" indent="0">
                  <a:buNone/>
                </a:pPr>
                <a:r>
                  <a:rPr lang="en-US" b="1" dirty="0"/>
                  <a:t>A loss function</a:t>
                </a:r>
                <a:r>
                  <a:rPr lang="en-US" dirty="0"/>
                  <a:t> –</a:t>
                </a:r>
                <a:r>
                  <a:rPr lang="en-US" b="1" dirty="0"/>
                  <a:t> </a:t>
                </a:r>
                <a:r>
                  <a:rPr lang="en-US" dirty="0"/>
                  <a:t>cross-entropy loss</a:t>
                </a:r>
              </a:p>
              <a:p>
                <a:pPr marL="0" indent="0">
                  <a:buNone/>
                </a:pPr>
                <a:r>
                  <a:rPr lang="en-US" b="1" dirty="0"/>
                  <a:t>An optimization algorithm </a:t>
                </a:r>
                <a:r>
                  <a:rPr lang="en-US" dirty="0"/>
                  <a:t>– gradient descent</a:t>
                </a:r>
              </a:p>
              <a:p>
                <a:pPr marL="0" indent="0">
                  <a:buNone/>
                </a:pPr>
                <a:r>
                  <a:rPr lang="en-US" b="1" dirty="0"/>
                  <a:t>A way of computing the gradient of the loss function</a:t>
                </a:r>
                <a:r>
                  <a:rPr lang="en-US" dirty="0"/>
                  <a:t> – error propagation </a:t>
                </a:r>
                <a:endParaRPr lang="en-US" b="1"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2019" t="-1667"/>
                </a:stretch>
              </a:blipFill>
            </p:spPr>
            <p:txBody>
              <a:bodyPr/>
              <a:lstStyle/>
              <a:p>
                <a:r>
                  <a:rPr lang="en-US">
                    <a:noFill/>
                  </a:rPr>
                  <a:t> </a:t>
                </a:r>
              </a:p>
            </p:txBody>
          </p:sp>
        </mc:Fallback>
      </mc:AlternateContent>
    </p:spTree>
    <p:extLst>
      <p:ext uri="{BB962C8B-B14F-4D97-AF65-F5344CB8AC3E}">
        <p14:creationId xmlns:p14="http://schemas.microsoft.com/office/powerpoint/2010/main" val="1900504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Cross-Entropy Loss</a:t>
            </a:r>
          </a:p>
        </p:txBody>
      </p:sp>
      <p:sp>
        <p:nvSpPr>
          <p:cNvPr id="3" name="Content Placeholder 2"/>
          <p:cNvSpPr>
            <a:spLocks noGrp="1"/>
          </p:cNvSpPr>
          <p:nvPr>
            <p:ph idx="1"/>
          </p:nvPr>
        </p:nvSpPr>
        <p:spPr/>
        <p:txBody>
          <a:bodyPr/>
          <a:lstStyle/>
          <a:p>
            <a:r>
              <a:rPr lang="en-US" dirty="0"/>
              <a:t>If the neural network is a binary classifier with a sigmoid at the final layer, the loss function is exactly the same as we saw in logistic regression:</a:t>
            </a:r>
          </a:p>
          <a:p>
            <a:endParaRPr lang="en-US"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06B3206D-3DF8-3247-9370-8A0B06167A32}"/>
                  </a:ext>
                </a:extLst>
              </p:cNvPr>
              <p:cNvSpPr txBox="1"/>
              <p:nvPr/>
            </p:nvSpPr>
            <p:spPr>
              <a:xfrm>
                <a:off x="533400" y="3152001"/>
                <a:ext cx="8077200" cy="3077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𝐿</m:t>
                      </m:r>
                      <m:r>
                        <a:rPr lang="en-US" sz="2000" b="0" i="1" baseline="-25000" smtClean="0">
                          <a:latin typeface="Cambria Math" panose="02040503050406030204" pitchFamily="18" charset="0"/>
                        </a:rPr>
                        <m:t>𝐶𝐸</m:t>
                      </m:r>
                      <m:d>
                        <m:dPr>
                          <m:ctrlPr>
                            <a:rPr lang="en-US" sz="2000" b="0" i="1" smtClean="0">
                              <a:latin typeface="Cambria Math" panose="02040503050406030204" pitchFamily="18" charset="0"/>
                            </a:rPr>
                          </m:ctrlPr>
                        </m:dPr>
                        <m:e>
                          <m:acc>
                            <m:accPr>
                              <m:chr m:val="̂"/>
                              <m:ctrlPr>
                                <a:rPr lang="en-US" sz="2000" b="0" i="1" smtClean="0">
                                  <a:latin typeface="Cambria Math" panose="02040503050406030204" pitchFamily="18" charset="0"/>
                                </a:rPr>
                              </m:ctrlPr>
                            </m:accPr>
                            <m:e>
                              <m:r>
                                <a:rPr lang="en-US" sz="2000" b="0" i="1" smtClean="0">
                                  <a:latin typeface="Cambria Math" panose="02040503050406030204" pitchFamily="18" charset="0"/>
                                </a:rPr>
                                <m:t>𝑦</m:t>
                              </m:r>
                            </m:e>
                          </m:acc>
                          <m:r>
                            <a:rPr lang="en-US" sz="2000" b="0" i="1" smtClean="0">
                              <a:latin typeface="Cambria Math" panose="02040503050406030204" pitchFamily="18" charset="0"/>
                            </a:rPr>
                            <m:t>, </m:t>
                          </m:r>
                          <m:r>
                            <a:rPr lang="en-US" sz="2000" b="0" i="1" smtClean="0">
                              <a:latin typeface="Cambria Math" panose="02040503050406030204" pitchFamily="18" charset="0"/>
                            </a:rPr>
                            <m:t>𝑦</m:t>
                          </m:r>
                        </m:e>
                      </m:d>
                      <m:r>
                        <a:rPr lang="en-US" sz="2000" b="0" i="1" smtClean="0">
                          <a:latin typeface="Cambria Math" panose="02040503050406030204" pitchFamily="18" charset="0"/>
                        </a:rPr>
                        <m:t>=−</m:t>
                      </m:r>
                      <m:func>
                        <m:funcPr>
                          <m:ctrlPr>
                            <a:rPr lang="en-US" sz="2000" b="0" i="1" smtClean="0">
                              <a:latin typeface="Cambria Math" panose="02040503050406030204" pitchFamily="18" charset="0"/>
                            </a:rPr>
                          </m:ctrlPr>
                        </m:funcPr>
                        <m:fName>
                          <m:r>
                            <m:rPr>
                              <m:sty m:val="p"/>
                            </m:rPr>
                            <a:rPr lang="en-US" sz="2000" b="0" i="0" smtClean="0">
                              <a:latin typeface="Cambria Math" panose="02040503050406030204" pitchFamily="18" charset="0"/>
                            </a:rPr>
                            <m:t>log</m:t>
                          </m:r>
                          <m:r>
                            <a:rPr lang="en-US" sz="2000" b="0" i="0" smtClean="0">
                              <a:latin typeface="Cambria Math" panose="02040503050406030204" pitchFamily="18" charset="0"/>
                            </a:rPr>
                            <m:t> </m:t>
                          </m:r>
                          <m:r>
                            <a:rPr lang="en-US" sz="2000" i="1">
                              <a:latin typeface="Cambria Math" panose="02040503050406030204" pitchFamily="18" charset="0"/>
                            </a:rPr>
                            <m:t>𝑝</m:t>
                          </m:r>
                          <m:d>
                            <m:dPr>
                              <m:ctrlPr>
                                <a:rPr lang="en-US" sz="2000" i="1">
                                  <a:latin typeface="Cambria Math" panose="02040503050406030204" pitchFamily="18" charset="0"/>
                                </a:rPr>
                              </m:ctrlPr>
                            </m:dPr>
                            <m:e>
                              <m:r>
                                <a:rPr lang="en-US" sz="2000" i="1">
                                  <a:latin typeface="Cambria Math" panose="02040503050406030204" pitchFamily="18" charset="0"/>
                                </a:rPr>
                                <m:t>𝑦</m:t>
                              </m:r>
                            </m:e>
                            <m:e>
                              <m:r>
                                <a:rPr lang="en-US" sz="2000" i="1">
                                  <a:latin typeface="Cambria Math" panose="02040503050406030204" pitchFamily="18" charset="0"/>
                                </a:rPr>
                                <m:t>𝑥</m:t>
                              </m:r>
                            </m:e>
                          </m:d>
                        </m:fName>
                        <m:e>
                          <m:r>
                            <a:rPr lang="en-US" sz="2000" b="0" i="1" smtClean="0">
                              <a:latin typeface="Cambria Math" panose="02040503050406030204" pitchFamily="18" charset="0"/>
                            </a:rPr>
                            <m:t>=−[</m:t>
                          </m:r>
                          <m:r>
                            <a:rPr lang="en-US" sz="2000" b="0" i="1" smtClean="0">
                              <a:latin typeface="Cambria Math" panose="02040503050406030204" pitchFamily="18" charset="0"/>
                            </a:rPr>
                            <m:t>𝑦</m:t>
                          </m:r>
                          <m:func>
                            <m:funcPr>
                              <m:ctrlPr>
                                <a:rPr lang="en-US" sz="2000" b="0" i="1" smtClean="0">
                                  <a:latin typeface="Cambria Math" panose="02040503050406030204" pitchFamily="18" charset="0"/>
                                </a:rPr>
                              </m:ctrlPr>
                            </m:funcPr>
                            <m:fName>
                              <m:r>
                                <m:rPr>
                                  <m:sty m:val="p"/>
                                </m:rPr>
                                <a:rPr lang="en-US" sz="2000" b="0" i="0" smtClean="0">
                                  <a:latin typeface="Cambria Math" panose="02040503050406030204" pitchFamily="18" charset="0"/>
                                </a:rPr>
                                <m:t>log</m:t>
                              </m:r>
                            </m:fName>
                            <m:e>
                              <m:acc>
                                <m:accPr>
                                  <m:chr m:val="̂"/>
                                  <m:ctrlPr>
                                    <a:rPr lang="en-US" sz="2000" b="0" i="1" smtClean="0">
                                      <a:latin typeface="Cambria Math" panose="02040503050406030204" pitchFamily="18" charset="0"/>
                                    </a:rPr>
                                  </m:ctrlPr>
                                </m:accPr>
                                <m:e>
                                  <m:r>
                                    <a:rPr lang="en-US" sz="2000" b="0" i="1" smtClean="0">
                                      <a:latin typeface="Cambria Math" panose="02040503050406030204" pitchFamily="18" charset="0"/>
                                    </a:rPr>
                                    <m:t>𝑦</m:t>
                                  </m:r>
                                </m:e>
                              </m:acc>
                              <m:r>
                                <a:rPr lang="en-US" sz="2000" b="0" i="1" smtClean="0">
                                  <a:latin typeface="Cambria Math" panose="02040503050406030204" pitchFamily="18" charset="0"/>
                                </a:rPr>
                                <m:t>+</m:t>
                              </m:r>
                              <m:d>
                                <m:dPr>
                                  <m:ctrlPr>
                                    <a:rPr lang="en-US" sz="2000" b="0" i="1" smtClean="0">
                                      <a:latin typeface="Cambria Math" panose="02040503050406030204" pitchFamily="18" charset="0"/>
                                    </a:rPr>
                                  </m:ctrlPr>
                                </m:dPr>
                                <m:e>
                                  <m:r>
                                    <a:rPr lang="en-US" sz="2000" b="0" i="1" smtClean="0">
                                      <a:latin typeface="Cambria Math" panose="02040503050406030204" pitchFamily="18" charset="0"/>
                                    </a:rPr>
                                    <m:t>1 −</m:t>
                                  </m:r>
                                  <m:r>
                                    <a:rPr lang="en-US" sz="2000" b="0" i="1" smtClean="0">
                                      <a:latin typeface="Cambria Math" panose="02040503050406030204" pitchFamily="18" charset="0"/>
                                    </a:rPr>
                                    <m:t>𝑦</m:t>
                                  </m:r>
                                </m:e>
                              </m:d>
                              <m:func>
                                <m:funcPr>
                                  <m:ctrlPr>
                                    <a:rPr lang="en-US" sz="2000" b="0" i="1" smtClean="0">
                                      <a:latin typeface="Cambria Math" panose="02040503050406030204" pitchFamily="18" charset="0"/>
                                    </a:rPr>
                                  </m:ctrlPr>
                                </m:funcPr>
                                <m:fName>
                                  <m:r>
                                    <m:rPr>
                                      <m:sty m:val="p"/>
                                    </m:rPr>
                                    <a:rPr lang="en-US" sz="2000" b="0" i="0" smtClean="0">
                                      <a:latin typeface="Cambria Math" panose="02040503050406030204" pitchFamily="18" charset="0"/>
                                    </a:rPr>
                                    <m:t>log</m:t>
                                  </m:r>
                                </m:fName>
                                <m:e>
                                  <m:r>
                                    <a:rPr lang="en-US" sz="2000" b="0" i="1" smtClean="0">
                                      <a:latin typeface="Cambria Math" panose="02040503050406030204" pitchFamily="18" charset="0"/>
                                    </a:rPr>
                                    <m:t>(1 − </m:t>
                                  </m:r>
                                  <m:acc>
                                    <m:accPr>
                                      <m:chr m:val="̂"/>
                                      <m:ctrlPr>
                                        <a:rPr lang="en-US" sz="2000" b="0" i="1" smtClean="0">
                                          <a:latin typeface="Cambria Math" panose="02040503050406030204" pitchFamily="18" charset="0"/>
                                        </a:rPr>
                                      </m:ctrlPr>
                                    </m:accPr>
                                    <m:e>
                                      <m:r>
                                        <a:rPr lang="en-US" sz="2000" b="0" i="1" smtClean="0">
                                          <a:latin typeface="Cambria Math" panose="02040503050406030204" pitchFamily="18" charset="0"/>
                                        </a:rPr>
                                        <m:t>𝑦</m:t>
                                      </m:r>
                                    </m:e>
                                  </m:acc>
                                </m:e>
                              </m:func>
                              <m:r>
                                <a:rPr lang="en-US" sz="2000" b="0" i="1" smtClean="0">
                                  <a:latin typeface="Cambria Math" panose="02040503050406030204" pitchFamily="18" charset="0"/>
                                </a:rPr>
                                <m:t>)]</m:t>
                              </m:r>
                            </m:e>
                          </m:func>
                        </m:e>
                      </m:func>
                    </m:oMath>
                  </m:oMathPara>
                </a14:m>
                <a:endParaRPr lang="en-US" sz="2000" dirty="0"/>
              </a:p>
            </p:txBody>
          </p:sp>
        </mc:Choice>
        <mc:Fallback xmlns="">
          <p:sp>
            <p:nvSpPr>
              <p:cNvPr id="4" name="TextBox 3">
                <a:extLst>
                  <a:ext uri="{FF2B5EF4-FFF2-40B4-BE49-F238E27FC236}">
                    <a16:creationId xmlns:a16="http://schemas.microsoft.com/office/drawing/2014/main" id="{06B3206D-3DF8-3247-9370-8A0B06167A32}"/>
                  </a:ext>
                </a:extLst>
              </p:cNvPr>
              <p:cNvSpPr txBox="1">
                <a:spLocks noRot="1" noChangeAspect="1" noMove="1" noResize="1" noEditPoints="1" noAdjustHandles="1" noChangeArrowheads="1" noChangeShapeType="1" noTextEdit="1"/>
              </p:cNvSpPr>
              <p:nvPr/>
            </p:nvSpPr>
            <p:spPr>
              <a:xfrm>
                <a:off x="533400" y="3152001"/>
                <a:ext cx="8077200" cy="307777"/>
              </a:xfrm>
              <a:prstGeom prst="rect">
                <a:avLst/>
              </a:prstGeom>
              <a:blipFill>
                <a:blip r:embed="rId3"/>
                <a:stretch>
                  <a:fillRect t="-20000" b="-36000"/>
                </a:stretch>
              </a:blipFill>
            </p:spPr>
            <p:txBody>
              <a:bodyPr/>
              <a:lstStyle/>
              <a:p>
                <a:r>
                  <a:rPr lang="en-US">
                    <a:noFill/>
                  </a:rPr>
                  <a:t> </a:t>
                </a:r>
              </a:p>
            </p:txBody>
          </p:sp>
        </mc:Fallback>
      </mc:AlternateContent>
    </p:spTree>
    <p:extLst>
      <p:ext uri="{BB962C8B-B14F-4D97-AF65-F5344CB8AC3E}">
        <p14:creationId xmlns:p14="http://schemas.microsoft.com/office/powerpoint/2010/main" val="187090032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40064</TotalTime>
  <Words>4770</Words>
  <Application>Microsoft Macintosh PowerPoint</Application>
  <PresentationFormat>On-screen Show (4:3)</PresentationFormat>
  <Paragraphs>327</Paragraphs>
  <Slides>44</Slides>
  <Notes>28</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44</vt:i4>
      </vt:variant>
    </vt:vector>
  </HeadingPairs>
  <TitlesOfParts>
    <vt:vector size="54" baseType="lpstr">
      <vt:lpstr>Calibri</vt:lpstr>
      <vt:lpstr>Calibri Light</vt:lpstr>
      <vt:lpstr>Cambria</vt:lpstr>
      <vt:lpstr>Cambria Math</vt:lpstr>
      <vt:lpstr>CMMI10</vt:lpstr>
      <vt:lpstr>CMR10</vt:lpstr>
      <vt:lpstr>CMSY10</vt:lpstr>
      <vt:lpstr>NimbusRomNo9L</vt:lpstr>
      <vt:lpstr>Times</vt:lpstr>
      <vt:lpstr>Retrospect</vt:lpstr>
      <vt:lpstr>Neural Networks  part 2</vt:lpstr>
      <vt:lpstr>Review: Feed-Forward Neural Network</vt:lpstr>
      <vt:lpstr>PowerPoint Presentation</vt:lpstr>
      <vt:lpstr>Review: Feed-Forward Neural Network</vt:lpstr>
      <vt:lpstr>Review: Feed-Forward Neural Network</vt:lpstr>
      <vt:lpstr>Review: Feed-Forward Neural Network</vt:lpstr>
      <vt:lpstr>Review: Feed-Forward Neural Network</vt:lpstr>
      <vt:lpstr>Training Neural Nets</vt:lpstr>
      <vt:lpstr>Cross-Entropy Loss</vt:lpstr>
      <vt:lpstr>Cross-Entropy Loss</vt:lpstr>
      <vt:lpstr>Computing the gradient</vt:lpstr>
      <vt:lpstr>Computing the gradient</vt:lpstr>
      <vt:lpstr>Computation Graphs</vt:lpstr>
      <vt:lpstr>Forward pass</vt:lpstr>
      <vt:lpstr>Backward differentiation</vt:lpstr>
      <vt:lpstr>Chain rule</vt:lpstr>
      <vt:lpstr>PowerPoint Presentation</vt:lpstr>
      <vt:lpstr>PowerPoint Presentation</vt:lpstr>
      <vt:lpstr>PowerPoint Presentation</vt:lpstr>
      <vt:lpstr>Backward pass</vt:lpstr>
      <vt:lpstr>Computation Graph for a NN</vt:lpstr>
      <vt:lpstr>Neural Language Models</vt:lpstr>
      <vt:lpstr>Language Models</vt:lpstr>
      <vt:lpstr>Neural Language Models</vt:lpstr>
      <vt:lpstr>Neural LMs</vt:lpstr>
      <vt:lpstr>Neural LMs (Bengio et al 2003)</vt:lpstr>
      <vt:lpstr>Neural LMs</vt:lpstr>
      <vt:lpstr>Neural LMs</vt:lpstr>
      <vt:lpstr>PowerPoint Presentation</vt:lpstr>
      <vt:lpstr>Training</vt:lpstr>
      <vt:lpstr>Training</vt:lpstr>
      <vt:lpstr>Advantages of NN LMs</vt:lpstr>
      <vt:lpstr>Language Modeling </vt:lpstr>
      <vt:lpstr>Curse of dimensionality / sparse statistics </vt:lpstr>
      <vt:lpstr>Chain rule</vt:lpstr>
      <vt:lpstr>Probability tables</vt:lpstr>
      <vt:lpstr>Unseen sequences</vt:lpstr>
      <vt:lpstr>Alternate idea</vt:lpstr>
      <vt:lpstr>A Neural Probabilistic LM</vt:lpstr>
      <vt:lpstr>A Neural Probabilistic LM</vt:lpstr>
      <vt:lpstr>A Neural Probabilistic LM</vt:lpstr>
      <vt:lpstr>PowerPoint Presentation</vt:lpstr>
      <vt:lpstr>Word embeddings</vt:lpstr>
      <vt:lpstr>Current state of the art neural LMs</vt:lpstr>
    </vt:vector>
  </TitlesOfParts>
  <Company>Carnegie Mellon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Callison-Burch, Christopher</cp:lastModifiedBy>
  <cp:revision>1977</cp:revision>
  <cp:lastPrinted>2019-11-21T18:40:01Z</cp:lastPrinted>
  <dcterms:created xsi:type="dcterms:W3CDTF">2009-06-12T17:14:38Z</dcterms:created>
  <dcterms:modified xsi:type="dcterms:W3CDTF">2020-01-20T16:36:21Z</dcterms:modified>
</cp:coreProperties>
</file>

<file path=docProps/thumbnail.jpeg>
</file>